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2" r:id="rId6"/>
    <p:sldId id="263" r:id="rId7"/>
    <p:sldId id="265" r:id="rId8"/>
    <p:sldId id="266" r:id="rId9"/>
    <p:sldId id="267" r:id="rId10"/>
    <p:sldId id="268" r:id="rId11"/>
    <p:sldId id="269" r:id="rId12"/>
    <p:sldId id="25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72759" autoAdjust="0"/>
  </p:normalViewPr>
  <p:slideViewPr>
    <p:cSldViewPr snapToGrid="0">
      <p:cViewPr varScale="1">
        <p:scale>
          <a:sx n="66" d="100"/>
          <a:sy n="66" d="100"/>
        </p:scale>
        <p:origin x="112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77459-7621-40ED-BBF1-522CB55B27C8}"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D9EC2-A460-441C-9608-A337AD0A8A46}" type="slidenum">
              <a:rPr lang="en-US" smtClean="0"/>
              <a:t>‹#›</a:t>
            </a:fld>
            <a:endParaRPr lang="en-US"/>
          </a:p>
        </p:txBody>
      </p:sp>
    </p:spTree>
    <p:extLst>
      <p:ext uri="{BB962C8B-B14F-4D97-AF65-F5344CB8AC3E}">
        <p14:creationId xmlns:p14="http://schemas.microsoft.com/office/powerpoint/2010/main" val="278471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2</a:t>
            </a:fld>
            <a:endParaRPr lang="en-US"/>
          </a:p>
        </p:txBody>
      </p:sp>
    </p:spTree>
    <p:extLst>
      <p:ext uri="{BB962C8B-B14F-4D97-AF65-F5344CB8AC3E}">
        <p14:creationId xmlns:p14="http://schemas.microsoft.com/office/powerpoint/2010/main" val="62760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return the user has clicked on the “&gt;” for the rule</a:t>
            </a:r>
            <a:r>
              <a:rPr lang="en-US" baseline="0" dirty="0"/>
              <a:t>, which</a:t>
            </a:r>
            <a:r>
              <a:rPr lang="en-US" dirty="0"/>
              <a:t> displays a page on which the rule template recognizes some text.  Note that the dismissed candidate rules and the candidate rules edited to be extraction rules no longer appear on the list of candidate rules.</a:t>
            </a:r>
          </a:p>
          <a:p>
            <a:endParaRPr lang="en-US" dirty="0"/>
          </a:p>
          <a:p>
            <a:r>
              <a:rPr lang="en-US" dirty="0"/>
              <a:t>At this point, the user can click on Make and create two rules, one for the first twin “SLINE Napier and William, born” (needing only to remove some context from the </a:t>
            </a:r>
            <a:r>
              <a:rPr lang="en-US" dirty="0" err="1"/>
              <a:t>GreenQQ</a:t>
            </a:r>
            <a:r>
              <a:rPr lang="en-US" dirty="0"/>
              <a:t>-suggested candidate rule) and one for the second twin “Napier and William, born” (needing only to click on “William” when the focus is on a Name field of a new, empty record, which the user can request with an “a” action in COMET).  Note that (as currently implemented) when the full set of </a:t>
            </a:r>
            <a:r>
              <a:rPr lang="en-US" dirty="0" err="1"/>
              <a:t>GreenQQ</a:t>
            </a:r>
            <a:r>
              <a:rPr lang="en-US" dirty="0"/>
              <a:t> rules is executed for this page that it will fill in two records for the twins but only the second twin will have the christening date associated with it.  This is an example of overlapping records, and the only resolution I can see at the moment is the one I suggested in the </a:t>
            </a:r>
            <a:r>
              <a:rPr lang="en-US" dirty="0" err="1"/>
              <a:t>emisa</a:t>
            </a:r>
            <a:r>
              <a:rPr lang="en-US" dirty="0"/>
              <a:t> paper in the Ely example -- sequentially run multiple rule sets.  In this case a separate rule set for a first twin with christening dates (and perhaps also for birthdates) would be needed. </a:t>
            </a:r>
          </a:p>
        </p:txBody>
      </p:sp>
      <p:sp>
        <p:nvSpPr>
          <p:cNvPr id="4" name="Slide Number Placeholder 3"/>
          <p:cNvSpPr>
            <a:spLocks noGrp="1"/>
          </p:cNvSpPr>
          <p:nvPr>
            <p:ph type="sldNum" sz="quarter" idx="10"/>
          </p:nvPr>
        </p:nvSpPr>
        <p:spPr/>
        <p:txBody>
          <a:bodyPr/>
          <a:lstStyle/>
          <a:p>
            <a:fld id="{BD7D9EC2-A460-441C-9608-A337AD0A8A46}" type="slidenum">
              <a:rPr lang="en-US" smtClean="0"/>
              <a:t>11</a:t>
            </a:fld>
            <a:endParaRPr lang="en-US"/>
          </a:p>
        </p:txBody>
      </p:sp>
    </p:spTree>
    <p:extLst>
      <p:ext uri="{BB962C8B-B14F-4D97-AF65-F5344CB8AC3E}">
        <p14:creationId xmlns:p14="http://schemas.microsoft.com/office/powerpoint/2010/main" val="95786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Builder” is already implemented. The “Add a Form” button adds another form to the collection. The “&gt;” next to each field, when clicked, lets a user nest form fields of various kinds under the field.</a:t>
            </a:r>
          </a:p>
          <a:p>
            <a:endParaRPr lang="en-US" dirty="0"/>
          </a:p>
          <a:p>
            <a:r>
              <a:rPr lang="en-US" dirty="0"/>
              <a:t>Here I have defined three form/record templates: Person, Couple, and Family. These are the record definitions for </a:t>
            </a:r>
            <a:r>
              <a:rPr lang="en-US" dirty="0" err="1"/>
              <a:t>GreenQQ</a:t>
            </a:r>
            <a:r>
              <a:rPr lang="en-US" dirty="0"/>
              <a:t>.  Each one corresponds one-to-one with the mini-ontologies in Figures 7, 8, and 9 of the </a:t>
            </a:r>
            <a:r>
              <a:rPr lang="en-US" dirty="0" err="1"/>
              <a:t>emisa</a:t>
            </a:r>
            <a:r>
              <a:rPr lang="en-US" dirty="0"/>
              <a:t> paper.  The red asterisk specifies the grouping class for the record (i.e. the field for ontological commitment which you can read more about in the </a:t>
            </a:r>
            <a:r>
              <a:rPr lang="en-US" dirty="0" err="1"/>
              <a:t>emisa</a:t>
            </a:r>
            <a:r>
              <a:rPr lang="en-US" dirty="0"/>
              <a:t> paper, but which essentially means that when the text for this class is recognized/extracted, a record-object is instantiated).</a:t>
            </a:r>
          </a:p>
          <a:p>
            <a:endParaRPr lang="en-US" dirty="0"/>
          </a:p>
          <a:p>
            <a:r>
              <a:rPr lang="en-US" dirty="0"/>
              <a:t>The classes specified for </a:t>
            </a:r>
            <a:r>
              <a:rPr lang="en-US" dirty="0" err="1"/>
              <a:t>GreenQQ</a:t>
            </a:r>
            <a:r>
              <a:rPr lang="en-US" dirty="0"/>
              <a:t> are the leaf-level field names. (In general, further nesting is possible, e.g. under </a:t>
            </a:r>
            <a:r>
              <a:rPr lang="en-US" dirty="0" err="1"/>
              <a:t>BirthDate</a:t>
            </a:r>
            <a:r>
              <a:rPr lang="en-US" dirty="0"/>
              <a:t> we could nest </a:t>
            </a:r>
            <a:r>
              <a:rPr lang="en-US" dirty="0" err="1"/>
              <a:t>BirthDay</a:t>
            </a:r>
            <a:r>
              <a:rPr lang="en-US" dirty="0"/>
              <a:t>, </a:t>
            </a:r>
            <a:r>
              <a:rPr lang="en-US" dirty="0" err="1"/>
              <a:t>BirthMonth</a:t>
            </a:r>
            <a:r>
              <a:rPr lang="en-US" dirty="0"/>
              <a:t>, </a:t>
            </a:r>
            <a:r>
              <a:rPr lang="en-US" dirty="0" err="1"/>
              <a:t>BirthYear</a:t>
            </a:r>
            <a:r>
              <a:rPr lang="en-US" dirty="0"/>
              <a:t>, in which case </a:t>
            </a:r>
            <a:r>
              <a:rPr lang="en-US" dirty="0" err="1"/>
              <a:t>BirthDay</a:t>
            </a:r>
            <a:r>
              <a:rPr lang="en-US" dirty="0"/>
              <a:t>, </a:t>
            </a:r>
            <a:r>
              <a:rPr lang="en-US" dirty="0" err="1"/>
              <a:t>BirthMonth</a:t>
            </a:r>
            <a:r>
              <a:rPr lang="en-US" dirty="0"/>
              <a:t>, and </a:t>
            </a:r>
            <a:r>
              <a:rPr lang="en-US" dirty="0" err="1"/>
              <a:t>BirthYear</a:t>
            </a:r>
            <a:r>
              <a:rPr lang="en-US" dirty="0"/>
              <a:t> would be class names while </a:t>
            </a:r>
            <a:r>
              <a:rPr lang="en-US" dirty="0" err="1"/>
              <a:t>BirthDate</a:t>
            </a:r>
            <a:r>
              <a:rPr lang="en-US" dirty="0"/>
              <a:t> would then not be a class name.)</a:t>
            </a:r>
          </a:p>
        </p:txBody>
      </p:sp>
      <p:sp>
        <p:nvSpPr>
          <p:cNvPr id="4" name="Slide Number Placeholder 3"/>
          <p:cNvSpPr>
            <a:spLocks noGrp="1"/>
          </p:cNvSpPr>
          <p:nvPr>
            <p:ph type="sldNum" sz="quarter" idx="10"/>
          </p:nvPr>
        </p:nvSpPr>
        <p:spPr/>
        <p:txBody>
          <a:bodyPr/>
          <a:lstStyle/>
          <a:p>
            <a:fld id="{BD7D9EC2-A460-441C-9608-A337AD0A8A46}" type="slidenum">
              <a:rPr lang="en-US" smtClean="0"/>
              <a:t>3</a:t>
            </a:fld>
            <a:endParaRPr lang="en-US"/>
          </a:p>
        </p:txBody>
      </p:sp>
    </p:spTree>
    <p:extLst>
      <p:ext uri="{BB962C8B-B14F-4D97-AF65-F5344CB8AC3E}">
        <p14:creationId xmlns:p14="http://schemas.microsoft.com/office/powerpoint/2010/main" val="299613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builds on the already implemented COMET interface. The Annotation Actions explain how to use COMET. For example with the focus (yellow outline) on a Name box, a click on James is all that’s required to fill in the field; and with the focus on the </a:t>
            </a:r>
            <a:r>
              <a:rPr lang="en-US" dirty="0" err="1"/>
              <a:t>ChristeningDate</a:t>
            </a:r>
            <a:r>
              <a:rPr lang="en-US" dirty="0"/>
              <a:t> field (as in the mocked-up</a:t>
            </a:r>
            <a:r>
              <a:rPr lang="en-US" baseline="0" dirty="0"/>
              <a:t> </a:t>
            </a:r>
            <a:r>
              <a:rPr lang="en-US" dirty="0"/>
              <a:t>screenshot), while holding Ctrl, a click on 15, an Alt-click on Dec., and a click on 1672 fills in the field with 15 Dec. 1672. (Holding Ctrl keeps the focus on the same field; without holding the focus moves to the next field.)</a:t>
            </a:r>
          </a:p>
          <a:p>
            <a:endParaRPr lang="en-US" dirty="0"/>
          </a:p>
          <a:p>
            <a:r>
              <a:rPr lang="en-US" dirty="0"/>
              <a:t>The proposed addition to COMET for </a:t>
            </a:r>
            <a:r>
              <a:rPr lang="en-US" dirty="0" err="1"/>
              <a:t>GreenQQ</a:t>
            </a:r>
            <a:r>
              <a:rPr lang="en-US" dirty="0"/>
              <a:t> rule creation are these form-filling actions – and that’s all it takes!  The generated rule is displayed to the user in terms of the example -- the extract in green letters and the context in black.  </a:t>
            </a:r>
            <a:r>
              <a:rPr lang="en-US" dirty="0" err="1"/>
              <a:t>GreenQQ</a:t>
            </a:r>
            <a:r>
              <a:rPr lang="en-US" dirty="0"/>
              <a:t> generates it as a template (e.g. here “CAP , ANUM CAP . ANUM . ELINE”) with the class and extract taken from the filled form field (e.g. here the class is </a:t>
            </a:r>
            <a:r>
              <a:rPr lang="en-US" dirty="0" err="1"/>
              <a:t>ChristeningDate</a:t>
            </a:r>
            <a:r>
              <a:rPr lang="en-US" dirty="0"/>
              <a:t>, the field name, and the extract is “15 Dec. 1672”, the content of the field).  In the screen shot above the user has just made the three clicks to enter 15 Dec. 1672 and clicked on Run – nothing else!  In this mode of operation, </a:t>
            </a:r>
            <a:r>
              <a:rPr lang="en-US" dirty="0" err="1"/>
              <a:t>GreenQQ</a:t>
            </a:r>
            <a:r>
              <a:rPr lang="en-US" dirty="0"/>
              <a:t> at this point creates the template as just mentioned and executes it on the page highlighting all instances it recognizes.  In the mock-up, the single click action to create the rule for James has already been executed and the rule saved.  Before saving a rule, the user can edit the rule.  (The next slide shows a continuation of this example in which there is an edit.) </a:t>
            </a:r>
          </a:p>
        </p:txBody>
      </p:sp>
      <p:sp>
        <p:nvSpPr>
          <p:cNvPr id="4" name="Slide Number Placeholder 3"/>
          <p:cNvSpPr>
            <a:spLocks noGrp="1"/>
          </p:cNvSpPr>
          <p:nvPr>
            <p:ph type="sldNum" sz="quarter" idx="10"/>
          </p:nvPr>
        </p:nvSpPr>
        <p:spPr/>
        <p:txBody>
          <a:bodyPr/>
          <a:lstStyle/>
          <a:p>
            <a:fld id="{BD7D9EC2-A460-441C-9608-A337AD0A8A46}" type="slidenum">
              <a:rPr lang="en-US" smtClean="0"/>
              <a:t>4</a:t>
            </a:fld>
            <a:endParaRPr lang="en-US"/>
          </a:p>
        </p:txBody>
      </p:sp>
    </p:spTree>
    <p:extLst>
      <p:ext uri="{BB962C8B-B14F-4D97-AF65-F5344CB8AC3E}">
        <p14:creationId xmlns:p14="http://schemas.microsoft.com/office/powerpoint/2010/main" val="164210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mocked-up screenshot here is taken just after a user-edit marking “born” as a literal.  </a:t>
            </a:r>
            <a:r>
              <a:rPr lang="en-US" dirty="0" err="1"/>
              <a:t>GreenQQ</a:t>
            </a:r>
            <a:r>
              <a:rPr lang="en-US" dirty="0"/>
              <a:t> accepts it as “LIT  born” and places it in the IN spreadsheet. Also, prior to marking “born” as a literal, the user would have removed the “,” which would have been the first token in the template assuming -2/+2 for context (my default in these examples, which can be set/changed by the user).  I am also assuming that a rule for Name: William was created by editing the default “ELINE  SLINE  William  ,  born” to be “SLINE  </a:t>
            </a:r>
            <a:r>
              <a:rPr lang="en-US" dirty="0">
                <a:solidFill>
                  <a:srgbClr val="00B050"/>
                </a:solidFill>
              </a:rPr>
              <a:t>William</a:t>
            </a:r>
            <a:r>
              <a:rPr lang="en-US" dirty="0"/>
              <a:t>  ,  born”, in which the first token ELINE was removed and “born” would have been marked as a literal.  In this case, “born” in the screenshot here would have been red to begin with, and the user would not have needed to marked.  Another example of creating a LIT would be to mark “m.” as a literal in “m. </a:t>
            </a:r>
            <a:r>
              <a:rPr lang="en-US" dirty="0" err="1"/>
              <a:t>Killellan</a:t>
            </a:r>
            <a:r>
              <a:rPr lang="en-US" dirty="0"/>
              <a:t> 23 Jan . 1679” which would generate “LIT  m.”.  The user could also add SLINE to the beginning of the example -- expanding context is also an acceptable edit.</a:t>
            </a:r>
          </a:p>
        </p:txBody>
      </p:sp>
      <p:sp>
        <p:nvSpPr>
          <p:cNvPr id="4" name="Slide Number Placeholder 3"/>
          <p:cNvSpPr>
            <a:spLocks noGrp="1"/>
          </p:cNvSpPr>
          <p:nvPr>
            <p:ph type="sldNum" sz="quarter" idx="10"/>
          </p:nvPr>
        </p:nvSpPr>
        <p:spPr/>
        <p:txBody>
          <a:bodyPr/>
          <a:lstStyle/>
          <a:p>
            <a:fld id="{BD7D9EC2-A460-441C-9608-A337AD0A8A46}" type="slidenum">
              <a:rPr lang="en-US" smtClean="0"/>
              <a:t>5</a:t>
            </a:fld>
            <a:endParaRPr lang="en-US"/>
          </a:p>
        </p:txBody>
      </p:sp>
    </p:spTree>
    <p:extLst>
      <p:ext uri="{BB962C8B-B14F-4D97-AF65-F5344CB8AC3E}">
        <p14:creationId xmlns:p14="http://schemas.microsoft.com/office/powerpoint/2010/main" val="314502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just executing the current rule being developed, the entire rule set can be executed. In our example, when we execute the four rule templates so far in our rule set, we obtain the results above with all the names of the babies (some hidden below the end of the screen) along with </a:t>
            </a:r>
            <a:r>
              <a:rPr lang="en-US" dirty="0" err="1"/>
              <a:t>BirthDates</a:t>
            </a:r>
            <a:r>
              <a:rPr lang="en-US" dirty="0"/>
              <a:t> with non-abbreviated months and </a:t>
            </a:r>
            <a:r>
              <a:rPr lang="en-US" dirty="0" err="1"/>
              <a:t>ChristeningDates</a:t>
            </a:r>
            <a:r>
              <a:rPr lang="en-US" dirty="0"/>
              <a:t> with abbreviated months.  This display feature of COMET is already implemented. Hovering over a record highlights both the fields in a record and the text extracted on the page for each field. In the screenshot here the mouse is hovering over the highlighted Margaret record. This makes it easy for a user to scan down the records and see what’s correct, incorrect, incomplete, and missing.</a:t>
            </a:r>
          </a:p>
          <a:p>
            <a:endParaRPr lang="en-US" dirty="0"/>
          </a:p>
          <a:p>
            <a:r>
              <a:rPr lang="en-US" dirty="0"/>
              <a:t>At this point, the user could return to the rule-creation mode and add the additional rules still needed to capture all the Person information for the page.  See next slide.</a:t>
            </a:r>
          </a:p>
        </p:txBody>
      </p:sp>
      <p:sp>
        <p:nvSpPr>
          <p:cNvPr id="4" name="Slide Number Placeholder 3"/>
          <p:cNvSpPr>
            <a:spLocks noGrp="1"/>
          </p:cNvSpPr>
          <p:nvPr>
            <p:ph type="sldNum" sz="quarter" idx="10"/>
          </p:nvPr>
        </p:nvSpPr>
        <p:spPr/>
        <p:txBody>
          <a:bodyPr/>
          <a:lstStyle/>
          <a:p>
            <a:fld id="{BD7D9EC2-A460-441C-9608-A337AD0A8A46}" type="slidenum">
              <a:rPr lang="en-US" smtClean="0"/>
              <a:t>6</a:t>
            </a:fld>
            <a:endParaRPr lang="en-US"/>
          </a:p>
        </p:txBody>
      </p:sp>
    </p:spTree>
    <p:extLst>
      <p:ext uri="{BB962C8B-B14F-4D97-AF65-F5344CB8AC3E}">
        <p14:creationId xmlns:p14="http://schemas.microsoft.com/office/powerpoint/2010/main" val="370026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rule is created by clicking on Margaret’s </a:t>
            </a:r>
            <a:r>
              <a:rPr lang="en-US" dirty="0" err="1"/>
              <a:t>ChristeningDate</a:t>
            </a:r>
            <a:r>
              <a:rPr lang="en-US" dirty="0"/>
              <a:t> components as explained earlier AND assuming that there is an OCR error, i679) clicking on the filled-in field and replacing the “</a:t>
            </a:r>
            <a:r>
              <a:rPr lang="en-US" dirty="0" err="1"/>
              <a:t>i</a:t>
            </a:r>
            <a:r>
              <a:rPr lang="en-US" dirty="0"/>
              <a:t>“ with a “1”. This edit corrects the OCR error and tells </a:t>
            </a:r>
            <a:r>
              <a:rPr lang="en-US" dirty="0" err="1"/>
              <a:t>GreenQQ</a:t>
            </a:r>
            <a:r>
              <a:rPr lang="en-US" dirty="0"/>
              <a:t> to generate “ANUM i679”.  Based on what I see in some example spreadsheets you sent me (e.g. I see “CAP jean”), I’m assuming that this works.  (It also occurs to me that we some additional programming, dates with an “</a:t>
            </a:r>
            <a:r>
              <a:rPr lang="en-US" dirty="0" err="1"/>
              <a:t>i</a:t>
            </a:r>
            <a:r>
              <a:rPr lang="en-US" dirty="0"/>
              <a:t>“ followed by three digits could also be tokenized as ANUM, perhaps limited to only those in the context of an extraction-rule template.)</a:t>
            </a:r>
          </a:p>
          <a:p>
            <a:endParaRPr lang="en-US" dirty="0"/>
          </a:p>
          <a:p>
            <a:r>
              <a:rPr lang="en-US" dirty="0"/>
              <a:t>A user may now be ready for </a:t>
            </a:r>
            <a:r>
              <a:rPr lang="en-US" dirty="0" err="1"/>
              <a:t>GreenQQ</a:t>
            </a:r>
            <a:r>
              <a:rPr lang="en-US" dirty="0"/>
              <a:t> to generate some candidate rules. Thinking ahead, an astute user might believe that </a:t>
            </a:r>
            <a:r>
              <a:rPr lang="en-US" dirty="0" err="1"/>
              <a:t>GreenQQ</a:t>
            </a:r>
            <a:r>
              <a:rPr lang="en-US" dirty="0"/>
              <a:t> would probably generate all the rules needed as candidates after having created just the first two. Users need not wait until the have perfect results for a page; they can begin iterating as soon as they wish. Also, while iterating they can return to initial rule creation and go back and forth as desired. </a:t>
            </a:r>
          </a:p>
        </p:txBody>
      </p:sp>
      <p:sp>
        <p:nvSpPr>
          <p:cNvPr id="4" name="Slide Number Placeholder 3"/>
          <p:cNvSpPr>
            <a:spLocks noGrp="1"/>
          </p:cNvSpPr>
          <p:nvPr>
            <p:ph type="sldNum" sz="quarter" idx="10"/>
          </p:nvPr>
        </p:nvSpPr>
        <p:spPr/>
        <p:txBody>
          <a:bodyPr/>
          <a:lstStyle/>
          <a:p>
            <a:fld id="{BD7D9EC2-A460-441C-9608-A337AD0A8A46}" type="slidenum">
              <a:rPr lang="en-US" smtClean="0"/>
              <a:t>7</a:t>
            </a:fld>
            <a:endParaRPr lang="en-US"/>
          </a:p>
        </p:txBody>
      </p:sp>
    </p:spTree>
    <p:extLst>
      <p:ext uri="{BB962C8B-B14F-4D97-AF65-F5344CB8AC3E}">
        <p14:creationId xmlns:p14="http://schemas.microsoft.com/office/powerpoint/2010/main" val="192924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GreenQQ</a:t>
            </a:r>
            <a:r>
              <a:rPr lang="en-US" dirty="0"/>
              <a:t> generates n candidate rules (here just 4) and sorts them according to frequency of pattern occurrence.  It also picks a page on which the highest frequency pattern appears and among the many of the possibilities, a page that has a maximum number of other patterns.  For each rule whose pattern appears on the page, </a:t>
            </a:r>
            <a:r>
              <a:rPr lang="en-US" dirty="0" err="1"/>
              <a:t>GreenQQ</a:t>
            </a:r>
            <a:r>
              <a:rPr lang="en-US" dirty="0"/>
              <a:t> picks an example, highlights the text</a:t>
            </a:r>
            <a:r>
              <a:rPr lang="en-US" baseline="0" dirty="0"/>
              <a:t> and highlights </a:t>
            </a:r>
            <a:r>
              <a:rPr lang="en-US" dirty="0"/>
              <a:t>the extract with</a:t>
            </a:r>
            <a:r>
              <a:rPr lang="en-US" baseline="0" dirty="0"/>
              <a:t> green </a:t>
            </a:r>
            <a:r>
              <a:rPr lang="en-US" dirty="0"/>
              <a:t>box.  Rules whose pattern is not on the page have no highlighting. Clicking on an non-highlighted “&gt;” causes the system to display the referenced page and highlight the text and extract for the rule</a:t>
            </a:r>
            <a:r>
              <a:rPr lang="en-US" baseline="0" dirty="0"/>
              <a:t> (also for any other rule whose pattern matches text on the page)</a:t>
            </a:r>
            <a:r>
              <a:rPr lang="en-US" dirty="0"/>
              <a:t>.</a:t>
            </a:r>
          </a:p>
          <a:p>
            <a:endParaRPr lang="en-US" dirty="0"/>
          </a:p>
          <a:p>
            <a:r>
              <a:rPr lang="en-US" dirty="0"/>
              <a:t>A user can choose to Make or Dismiss rules as desired, in any order.  Dismissing a rule removes it from the list; it also stores the rule in a dismissed list so that in subsequent iterations the rule will not be presented to the user as a candidate rule. In this example, the first two rules should be dismissed since they do not identify Names that belong to Person records (i.e. neither the highlighted William nor the highlighted </a:t>
            </a:r>
            <a:r>
              <a:rPr lang="en-US" dirty="0" err="1"/>
              <a:t>Brune</a:t>
            </a:r>
            <a:r>
              <a:rPr lang="en-US" dirty="0"/>
              <a:t> have any associated birth or death information).  Clicking on Make for a rule causes a mode change to the rule creation display.  In doing so, it also fills in a form record with the extract.  If the rule is what’s wanted, a simple click on save is all that’s necessary to complete the making of a new rule. Otherwise, the user can edit, test, and save the rule as previously explained.  The next slide gives an example for the </a:t>
            </a:r>
            <a:r>
              <a:rPr lang="en-US" dirty="0" err="1"/>
              <a:t>GreenQQ</a:t>
            </a:r>
            <a:r>
              <a:rPr lang="en-US" dirty="0"/>
              <a:t> “James (daughter)” candidate rule.</a:t>
            </a:r>
          </a:p>
        </p:txBody>
      </p:sp>
      <p:sp>
        <p:nvSpPr>
          <p:cNvPr id="4" name="Slide Number Placeholder 3"/>
          <p:cNvSpPr>
            <a:spLocks noGrp="1"/>
          </p:cNvSpPr>
          <p:nvPr>
            <p:ph type="sldNum" sz="quarter" idx="10"/>
          </p:nvPr>
        </p:nvSpPr>
        <p:spPr/>
        <p:txBody>
          <a:bodyPr/>
          <a:lstStyle/>
          <a:p>
            <a:fld id="{BD7D9EC2-A460-441C-9608-A337AD0A8A46}" type="slidenum">
              <a:rPr lang="en-US" smtClean="0"/>
              <a:t>8</a:t>
            </a:fld>
            <a:endParaRPr lang="en-US"/>
          </a:p>
        </p:txBody>
      </p:sp>
    </p:spTree>
    <p:extLst>
      <p:ext uri="{BB962C8B-B14F-4D97-AF65-F5344CB8AC3E}">
        <p14:creationId xmlns:p14="http://schemas.microsoft.com/office/powerpoint/2010/main" val="310636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mock-up shows the state after editing and clicking on Run.  The user actions to get here comprise: (1) clicking on Make for the rule in the previous slide (resulting in the rule being displayed AND James being filled into the Name field), (2) editing to remove “</a:t>
            </a:r>
            <a:r>
              <a:rPr lang="en-US" sz="1200" dirty="0"/>
              <a:t>Robert, in </a:t>
            </a:r>
            <a:r>
              <a:rPr lang="en-US" sz="1200" dirty="0" err="1"/>
              <a:t>Hilhead</a:t>
            </a:r>
            <a:r>
              <a:rPr lang="en-US" sz="1200" dirty="0"/>
              <a:t> ELINE” from the beginning of the rule and “June” from the end, and (3) clicking on Run to highlight James on the page.  The user can now Save the rule.  Note that </a:t>
            </a:r>
            <a:r>
              <a:rPr lang="en-US" sz="1200" dirty="0" err="1"/>
              <a:t>GreenQQ</a:t>
            </a:r>
            <a:r>
              <a:rPr lang="en-US" sz="1200" dirty="0"/>
              <a:t> generalizes the rule with LWRC (lower-case word) replacing “daughter” so that this pattern extracts other names followed by a parenthesized word, e.g. “(natural)” or “(posthumous)”.</a:t>
            </a:r>
          </a:p>
          <a:p>
            <a:endParaRPr lang="en-US" sz="1200" dirty="0"/>
          </a:p>
          <a:p>
            <a:r>
              <a:rPr lang="en-US" sz="1200" dirty="0"/>
              <a:t>Now, a user should recognize that the </a:t>
            </a:r>
            <a:r>
              <a:rPr lang="en-US" sz="1200" dirty="0" err="1"/>
              <a:t>GenderDesignator</a:t>
            </a:r>
            <a:r>
              <a:rPr lang="en-US" sz="1200" dirty="0"/>
              <a:t> field should also be filled in as well as the </a:t>
            </a:r>
            <a:r>
              <a:rPr lang="en-US" sz="1200" dirty="0" err="1"/>
              <a:t>ChristeningDate</a:t>
            </a:r>
            <a:r>
              <a:rPr lang="en-US" sz="1200" dirty="0"/>
              <a:t>.  As before, the user could ask for the full rule set to be executed on the page to help discover that rules for </a:t>
            </a:r>
            <a:r>
              <a:rPr lang="en-US" sz="1200" dirty="0" err="1"/>
              <a:t>GenderDesignator</a:t>
            </a:r>
            <a:r>
              <a:rPr lang="en-US" sz="1200" dirty="0"/>
              <a:t> and </a:t>
            </a:r>
            <a:r>
              <a:rPr lang="en-US" sz="1200" dirty="0" err="1"/>
              <a:t>ChristeningDate</a:t>
            </a:r>
            <a:r>
              <a:rPr lang="en-US" sz="1200" dirty="0"/>
              <a:t> do not already exist.  While in this mode, all the facilities of the mode are available to the user. In fact this is the only mode in which rules are created. The next slide shows a mock-up screenshot for adding these two additional rules.</a:t>
            </a:r>
          </a:p>
        </p:txBody>
      </p:sp>
      <p:sp>
        <p:nvSpPr>
          <p:cNvPr id="4" name="Slide Number Placeholder 3"/>
          <p:cNvSpPr>
            <a:spLocks noGrp="1"/>
          </p:cNvSpPr>
          <p:nvPr>
            <p:ph type="sldNum" sz="quarter" idx="10"/>
          </p:nvPr>
        </p:nvSpPr>
        <p:spPr/>
        <p:txBody>
          <a:bodyPr/>
          <a:lstStyle/>
          <a:p>
            <a:fld id="{BD7D9EC2-A460-441C-9608-A337AD0A8A46}" type="slidenum">
              <a:rPr lang="en-US" smtClean="0"/>
              <a:t>9</a:t>
            </a:fld>
            <a:endParaRPr lang="en-US"/>
          </a:p>
        </p:txBody>
      </p:sp>
    </p:spTree>
    <p:extLst>
      <p:ext uri="{BB962C8B-B14F-4D97-AF65-F5344CB8AC3E}">
        <p14:creationId xmlns:p14="http://schemas.microsoft.com/office/powerpoint/2010/main" val="238470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the system here assumes the following. The user has first filled in the </a:t>
            </a:r>
            <a:r>
              <a:rPr lang="en-US" dirty="0" err="1"/>
              <a:t>ChristeningDate</a:t>
            </a:r>
            <a:r>
              <a:rPr lang="en-US" dirty="0"/>
              <a:t> with “8 June 1655”, which, without editing, creates a good rule to extract christening dates following parenthesized notes.  The user has next extracted “daughter” into the </a:t>
            </a:r>
            <a:r>
              <a:rPr lang="en-US" dirty="0" err="1"/>
              <a:t>GenderDesignator</a:t>
            </a:r>
            <a:r>
              <a:rPr lang="en-US" dirty="0"/>
              <a:t> field, which generated the default example “James (daughter) ,” and then removed the trailing comma and marked “daughter” as a literal.  (This also adds “LIT  daughter”. Context literals are red; extract literals are green.)  Finally, the user has clicked on Run to highlight daughter in the page. The user can now Save the rule and continue creating rules.</a:t>
            </a:r>
          </a:p>
          <a:p>
            <a:endParaRPr lang="en-US" dirty="0"/>
          </a:p>
          <a:p>
            <a:r>
              <a:rPr lang="en-US" dirty="0"/>
              <a:t>When done with the create-rules mode of operation, the user can return to processing candidate rules.  Alternatively, the user can ask </a:t>
            </a:r>
            <a:r>
              <a:rPr lang="en-US" dirty="0" err="1"/>
              <a:t>GreenQQ</a:t>
            </a:r>
            <a:r>
              <a:rPr lang="en-US" dirty="0"/>
              <a:t> to generate a new set of candidate rules for another round of processing.  (This request can also be made from the candidate rule processing mode.) The next slide illustrates a return to processing the current list of candidate rules.</a:t>
            </a:r>
          </a:p>
        </p:txBody>
      </p:sp>
      <p:sp>
        <p:nvSpPr>
          <p:cNvPr id="4" name="Slide Number Placeholder 3"/>
          <p:cNvSpPr>
            <a:spLocks noGrp="1"/>
          </p:cNvSpPr>
          <p:nvPr>
            <p:ph type="sldNum" sz="quarter" idx="10"/>
          </p:nvPr>
        </p:nvSpPr>
        <p:spPr/>
        <p:txBody>
          <a:bodyPr/>
          <a:lstStyle/>
          <a:p>
            <a:fld id="{BD7D9EC2-A460-441C-9608-A337AD0A8A46}" type="slidenum">
              <a:rPr lang="en-US" smtClean="0"/>
              <a:t>10</a:t>
            </a:fld>
            <a:endParaRPr lang="en-US"/>
          </a:p>
        </p:txBody>
      </p:sp>
    </p:spTree>
    <p:extLst>
      <p:ext uri="{BB962C8B-B14F-4D97-AF65-F5344CB8AC3E}">
        <p14:creationId xmlns:p14="http://schemas.microsoft.com/office/powerpoint/2010/main" val="275651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D46B-B9A3-4343-B6A8-7A6FBA8094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87F0A1-F7B4-4467-BA25-0E5B344F1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85B61F-3B27-4BAC-90E5-8526AB9DE916}"/>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5" name="Footer Placeholder 4">
            <a:extLst>
              <a:ext uri="{FF2B5EF4-FFF2-40B4-BE49-F238E27FC236}">
                <a16:creationId xmlns:a16="http://schemas.microsoft.com/office/drawing/2014/main" id="{F052F333-3D46-4E04-90EB-EA5C508CF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B9EBD-1F14-4581-A42E-0C8BA56B4EBC}"/>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252674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8E4D-0808-4624-B929-F4E46959F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26F92-B5BB-425E-85A2-439592551C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2585C-D097-44F0-9520-51FDC1B27675}"/>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5" name="Footer Placeholder 4">
            <a:extLst>
              <a:ext uri="{FF2B5EF4-FFF2-40B4-BE49-F238E27FC236}">
                <a16:creationId xmlns:a16="http://schemas.microsoft.com/office/drawing/2014/main" id="{D43412ED-ABA3-4884-B1F8-11D8EECCD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93EAF-CACB-4B82-B58B-D63E2CA6D227}"/>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27961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03F2A4-D720-4427-85FF-0F23084A1C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8C7BF7-2591-41AC-8C5C-8827F296E8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18F61-61DA-4463-8D78-CD12B7749E38}"/>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5" name="Footer Placeholder 4">
            <a:extLst>
              <a:ext uri="{FF2B5EF4-FFF2-40B4-BE49-F238E27FC236}">
                <a16:creationId xmlns:a16="http://schemas.microsoft.com/office/drawing/2014/main" id="{AF8CFCE3-404A-4204-8E6D-EF54C06E4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6712C-1346-44D1-8779-12909D650855}"/>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49866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F1C5-266A-457B-A78B-788A9A0A3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EFC99-A588-4B23-B3B2-9E5388F011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A6EA4-6B96-47A7-B85D-258919104FF3}"/>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5" name="Footer Placeholder 4">
            <a:extLst>
              <a:ext uri="{FF2B5EF4-FFF2-40B4-BE49-F238E27FC236}">
                <a16:creationId xmlns:a16="http://schemas.microsoft.com/office/drawing/2014/main" id="{EF40D67A-9193-4F21-949B-7742EDA18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8B135-A4B3-4458-93CB-4384842EC2BF}"/>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14867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0DC5-9071-4A86-B782-9F4E31D95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FCE0D-8B7C-4A2B-8369-0920D8651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5CB5BE-C2EB-450C-A64C-33C0DF3635BB}"/>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5" name="Footer Placeholder 4">
            <a:extLst>
              <a:ext uri="{FF2B5EF4-FFF2-40B4-BE49-F238E27FC236}">
                <a16:creationId xmlns:a16="http://schemas.microsoft.com/office/drawing/2014/main" id="{2B7DDD63-14D3-4A61-B934-B63A332D7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C61CC-D068-4615-884A-D8AB32AEF47F}"/>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0901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22D4-8CE4-4922-9697-D908C703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23605-D2E9-4A74-B08C-307EC63986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C4F76B-B785-456F-B8DF-18B34F003E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7729BC-C853-448A-9460-A15BC74C6220}"/>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6" name="Footer Placeholder 5">
            <a:extLst>
              <a:ext uri="{FF2B5EF4-FFF2-40B4-BE49-F238E27FC236}">
                <a16:creationId xmlns:a16="http://schemas.microsoft.com/office/drawing/2014/main" id="{75B33CED-E472-4625-9479-BFD0FEC65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8A93E-AD7A-40C4-B7F2-C48E9841303B}"/>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199816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D1A5-32F3-43C3-9ACB-51854B9704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CEE91-2A89-4D7E-97D4-92DE0119D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052E5F-526B-496F-A09F-9454310E4F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A5F93B-7E41-4666-9848-132AD5290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F77D74-AE96-46C9-B4CF-17449ED2E5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734E4-FF53-4D38-9B4D-B41EFA762CD4}"/>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8" name="Footer Placeholder 7">
            <a:extLst>
              <a:ext uri="{FF2B5EF4-FFF2-40B4-BE49-F238E27FC236}">
                <a16:creationId xmlns:a16="http://schemas.microsoft.com/office/drawing/2014/main" id="{01C6212F-F9DC-4129-9D32-7EA782CA4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A1905B-79EC-4BD2-84C7-F124DBB128AA}"/>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41653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5415-565C-4507-91D8-278C5C622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48B29C-CCF6-43C6-B302-3430FA09EE62}"/>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4" name="Footer Placeholder 3">
            <a:extLst>
              <a:ext uri="{FF2B5EF4-FFF2-40B4-BE49-F238E27FC236}">
                <a16:creationId xmlns:a16="http://schemas.microsoft.com/office/drawing/2014/main" id="{BD18A201-B646-4BBB-B17C-E72D201AC1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5966A-F07B-4EBE-9E1C-64CE9C62D37C}"/>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68835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5CDC6-7E3B-49AC-93CF-FDC98DBE4D00}"/>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3" name="Footer Placeholder 2">
            <a:extLst>
              <a:ext uri="{FF2B5EF4-FFF2-40B4-BE49-F238E27FC236}">
                <a16:creationId xmlns:a16="http://schemas.microsoft.com/office/drawing/2014/main" id="{A63F0819-D8BD-4D21-AE69-A71069247A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FACB32-7B5B-49E6-9B81-FC6CD1AE3A98}"/>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55924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E84-E25F-4037-A35E-542398D78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87CB63-B8ED-4D21-A037-BABCAFE99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D63695-B744-4E85-987E-89C538E16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B34D05-AC35-42B1-90CC-E160D90AD5CC}"/>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6" name="Footer Placeholder 5">
            <a:extLst>
              <a:ext uri="{FF2B5EF4-FFF2-40B4-BE49-F238E27FC236}">
                <a16:creationId xmlns:a16="http://schemas.microsoft.com/office/drawing/2014/main" id="{1D7E5146-5E41-4EFF-8AD7-976A77B5D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46B7D-C90D-4B37-800B-80D240C72E6B}"/>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32172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5E36-E4CD-4707-AA9F-7D2AB542D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51809-F9E0-400E-BF6D-353D9DCB5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4793AB-7FBD-49AF-B07D-03C4BC18D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525641-A175-4BCD-9043-E1EB28B18934}"/>
              </a:ext>
            </a:extLst>
          </p:cNvPr>
          <p:cNvSpPr>
            <a:spLocks noGrp="1"/>
          </p:cNvSpPr>
          <p:nvPr>
            <p:ph type="dt" sz="half" idx="10"/>
          </p:nvPr>
        </p:nvSpPr>
        <p:spPr/>
        <p:txBody>
          <a:bodyPr/>
          <a:lstStyle/>
          <a:p>
            <a:fld id="{0F540D14-DFF6-4A24-9D5D-F9E9468C4D44}" type="datetimeFigureOut">
              <a:rPr lang="en-US" smtClean="0"/>
              <a:t>2/5/2018</a:t>
            </a:fld>
            <a:endParaRPr lang="en-US"/>
          </a:p>
        </p:txBody>
      </p:sp>
      <p:sp>
        <p:nvSpPr>
          <p:cNvPr id="6" name="Footer Placeholder 5">
            <a:extLst>
              <a:ext uri="{FF2B5EF4-FFF2-40B4-BE49-F238E27FC236}">
                <a16:creationId xmlns:a16="http://schemas.microsoft.com/office/drawing/2014/main" id="{09015C69-D9DF-4B35-B886-7D4FB5CCE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B4E12-E3AE-45B1-A5D3-87D72E442B57}"/>
              </a:ext>
            </a:extLst>
          </p:cNvPr>
          <p:cNvSpPr>
            <a:spLocks noGrp="1"/>
          </p:cNvSpPr>
          <p:nvPr>
            <p:ph type="sldNum" sz="quarter" idx="12"/>
          </p:nvPr>
        </p:nvSpPr>
        <p:spPr/>
        <p:txBody>
          <a:bodyPr/>
          <a:lstStyle/>
          <a:p>
            <a:fld id="{34B7CBBA-6D95-46D0-997F-691ECC0B3675}" type="slidenum">
              <a:rPr lang="en-US" smtClean="0"/>
              <a:t>‹#›</a:t>
            </a:fld>
            <a:endParaRPr lang="en-US"/>
          </a:p>
        </p:txBody>
      </p:sp>
    </p:spTree>
    <p:extLst>
      <p:ext uri="{BB962C8B-B14F-4D97-AF65-F5344CB8AC3E}">
        <p14:creationId xmlns:p14="http://schemas.microsoft.com/office/powerpoint/2010/main" val="58440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9BFB-9618-418A-AB4A-22B6D5BB0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08CA97-06C6-42F4-8756-C92D14724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0AB6-63EC-4B67-A2DE-699E659A7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40D14-DFF6-4A24-9D5D-F9E9468C4D44}" type="datetimeFigureOut">
              <a:rPr lang="en-US" smtClean="0"/>
              <a:t>2/5/2018</a:t>
            </a:fld>
            <a:endParaRPr lang="en-US"/>
          </a:p>
        </p:txBody>
      </p:sp>
      <p:sp>
        <p:nvSpPr>
          <p:cNvPr id="5" name="Footer Placeholder 4">
            <a:extLst>
              <a:ext uri="{FF2B5EF4-FFF2-40B4-BE49-F238E27FC236}">
                <a16:creationId xmlns:a16="http://schemas.microsoft.com/office/drawing/2014/main" id="{ACD5697E-9ECC-4005-AA45-67F3846A5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DEF229-A427-4AEF-8CAD-3CDFE186E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CBBA-6D95-46D0-997F-691ECC0B3675}" type="slidenum">
              <a:rPr lang="en-US" smtClean="0"/>
              <a:t>‹#›</a:t>
            </a:fld>
            <a:endParaRPr lang="en-US"/>
          </a:p>
        </p:txBody>
      </p:sp>
    </p:spTree>
    <p:extLst>
      <p:ext uri="{BB962C8B-B14F-4D97-AF65-F5344CB8AC3E}">
        <p14:creationId xmlns:p14="http://schemas.microsoft.com/office/powerpoint/2010/main" val="162945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3D58-6F26-4C91-BE94-72F79D0FD5C2}"/>
              </a:ext>
            </a:extLst>
          </p:cNvPr>
          <p:cNvSpPr>
            <a:spLocks noGrp="1"/>
          </p:cNvSpPr>
          <p:nvPr>
            <p:ph type="ctrTitle"/>
          </p:nvPr>
        </p:nvSpPr>
        <p:spPr/>
        <p:txBody>
          <a:bodyPr/>
          <a:lstStyle/>
          <a:p>
            <a:r>
              <a:rPr lang="en-US" dirty="0" err="1"/>
              <a:t>GreenQQ</a:t>
            </a:r>
            <a:r>
              <a:rPr lang="en-US" dirty="0"/>
              <a:t> Interface Proposal</a:t>
            </a:r>
          </a:p>
        </p:txBody>
      </p:sp>
      <p:sp>
        <p:nvSpPr>
          <p:cNvPr id="3" name="Subtitle 2">
            <a:extLst>
              <a:ext uri="{FF2B5EF4-FFF2-40B4-BE49-F238E27FC236}">
                <a16:creationId xmlns:a16="http://schemas.microsoft.com/office/drawing/2014/main" id="{CF594045-95F9-4979-AAB1-F5573ADE48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1879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3" name="Picture 2">
            <a:extLst>
              <a:ext uri="{FF2B5EF4-FFF2-40B4-BE49-F238E27FC236}">
                <a16:creationId xmlns:a16="http://schemas.microsoft.com/office/drawing/2014/main" id="{3790AABB-B8E7-4061-A7BA-9236C7822FD1}"/>
              </a:ext>
            </a:extLst>
          </p:cNvPr>
          <p:cNvPicPr>
            <a:picLocks noChangeAspect="1"/>
          </p:cNvPicPr>
          <p:nvPr/>
        </p:nvPicPr>
        <p:blipFill>
          <a:blip r:embed="rId3"/>
          <a:stretch>
            <a:fillRect/>
          </a:stretch>
        </p:blipFill>
        <p:spPr>
          <a:xfrm>
            <a:off x="104553" y="1179022"/>
            <a:ext cx="11982893" cy="5359016"/>
          </a:xfrm>
          <a:prstGeom prst="rect">
            <a:avLst/>
          </a:prstGeom>
          <a:ln>
            <a:solidFill>
              <a:schemeClr val="tx1"/>
            </a:solidFill>
          </a:ln>
        </p:spPr>
      </p:pic>
      <p:sp>
        <p:nvSpPr>
          <p:cNvPr id="11" name="Rectangle 10">
            <a:extLst>
              <a:ext uri="{FF2B5EF4-FFF2-40B4-BE49-F238E27FC236}">
                <a16:creationId xmlns:a16="http://schemas.microsoft.com/office/drawing/2014/main" id="{51CF9D3C-B460-4D2C-A724-692A6523E306}"/>
              </a:ext>
            </a:extLst>
          </p:cNvPr>
          <p:cNvSpPr/>
          <p:nvPr/>
        </p:nvSpPr>
        <p:spPr>
          <a:xfrm>
            <a:off x="115186" y="2155653"/>
            <a:ext cx="7038033" cy="4382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CCABD4-BC89-4173-871A-80896FC0DF25}"/>
              </a:ext>
            </a:extLst>
          </p:cNvPr>
          <p:cNvSpPr txBox="1"/>
          <p:nvPr/>
        </p:nvSpPr>
        <p:spPr>
          <a:xfrm>
            <a:off x="308344" y="3024963"/>
            <a:ext cx="1297278" cy="276999"/>
          </a:xfrm>
          <a:prstGeom prst="rect">
            <a:avLst/>
          </a:prstGeom>
          <a:noFill/>
          <a:ln>
            <a:solidFill>
              <a:schemeClr val="tx1"/>
            </a:solidFill>
          </a:ln>
        </p:spPr>
        <p:txBody>
          <a:bodyPr wrap="none" rtlCol="0">
            <a:spAutoFit/>
          </a:bodyPr>
          <a:lstStyle/>
          <a:p>
            <a:r>
              <a:rPr lang="en-US" sz="1200" dirty="0"/>
              <a:t>James (</a:t>
            </a:r>
            <a:r>
              <a:rPr lang="en-US" sz="1200" dirty="0">
                <a:solidFill>
                  <a:srgbClr val="00B050"/>
                </a:solidFill>
              </a:rPr>
              <a:t>daughter</a:t>
            </a:r>
            <a:r>
              <a:rPr lang="en-US" sz="1200" dirty="0"/>
              <a:t>)</a:t>
            </a:r>
          </a:p>
        </p:txBody>
      </p:sp>
      <p:grpSp>
        <p:nvGrpSpPr>
          <p:cNvPr id="13" name="Group 12">
            <a:extLst>
              <a:ext uri="{FF2B5EF4-FFF2-40B4-BE49-F238E27FC236}">
                <a16:creationId xmlns:a16="http://schemas.microsoft.com/office/drawing/2014/main" id="{18C67099-9908-4989-B2F6-7B8D4BA27EDB}"/>
              </a:ext>
            </a:extLst>
          </p:cNvPr>
          <p:cNvGrpSpPr/>
          <p:nvPr/>
        </p:nvGrpSpPr>
        <p:grpSpPr>
          <a:xfrm>
            <a:off x="1697289" y="3024963"/>
            <a:ext cx="1389082" cy="277974"/>
            <a:chOff x="3967848" y="2574420"/>
            <a:chExt cx="1389082" cy="277974"/>
          </a:xfrm>
        </p:grpSpPr>
        <p:sp>
          <p:nvSpPr>
            <p:cNvPr id="16" name="TextBox 15">
              <a:extLst>
                <a:ext uri="{FF2B5EF4-FFF2-40B4-BE49-F238E27FC236}">
                  <a16:creationId xmlns:a16="http://schemas.microsoft.com/office/drawing/2014/main" id="{2DE5BB4E-7729-4663-A1B0-56470F77718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7" name="TextBox 16">
              <a:extLst>
                <a:ext uri="{FF2B5EF4-FFF2-40B4-BE49-F238E27FC236}">
                  <a16:creationId xmlns:a16="http://schemas.microsoft.com/office/drawing/2014/main" id="{3A88ADBF-D85B-4113-980F-CE980161258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
        <p:nvSpPr>
          <p:cNvPr id="5" name="Rectangle 4">
            <a:extLst>
              <a:ext uri="{FF2B5EF4-FFF2-40B4-BE49-F238E27FC236}">
                <a16:creationId xmlns:a16="http://schemas.microsoft.com/office/drawing/2014/main" id="{F1BB5FBF-666B-45A2-814E-4F2205B8BAF1}"/>
              </a:ext>
            </a:extLst>
          </p:cNvPr>
          <p:cNvSpPr/>
          <p:nvPr/>
        </p:nvSpPr>
        <p:spPr>
          <a:xfrm>
            <a:off x="8931350" y="2052084"/>
            <a:ext cx="511736" cy="15200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9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15" name="Picture 14">
            <a:extLst>
              <a:ext uri="{FF2B5EF4-FFF2-40B4-BE49-F238E27FC236}">
                <a16:creationId xmlns:a16="http://schemas.microsoft.com/office/drawing/2014/main" id="{59D9AEB4-1B3C-40AF-9B8F-BC97405BBE72}"/>
              </a:ext>
            </a:extLst>
          </p:cNvPr>
          <p:cNvPicPr>
            <a:picLocks noChangeAspect="1"/>
          </p:cNvPicPr>
          <p:nvPr/>
        </p:nvPicPr>
        <p:blipFill>
          <a:blip r:embed="rId3"/>
          <a:stretch>
            <a:fillRect/>
          </a:stretch>
        </p:blipFill>
        <p:spPr>
          <a:xfrm>
            <a:off x="100012" y="1134661"/>
            <a:ext cx="11991976" cy="5538304"/>
          </a:xfrm>
          <a:prstGeom prst="rect">
            <a:avLst/>
          </a:prstGeom>
          <a:ln>
            <a:solidFill>
              <a:schemeClr val="tx1"/>
            </a:solidFill>
          </a:ln>
        </p:spPr>
      </p:pic>
      <p:sp>
        <p:nvSpPr>
          <p:cNvPr id="4" name="Rectangle 3">
            <a:extLst>
              <a:ext uri="{FF2B5EF4-FFF2-40B4-BE49-F238E27FC236}">
                <a16:creationId xmlns:a16="http://schemas.microsoft.com/office/drawing/2014/main" id="{98EE2239-9F92-447B-81F8-D3F67F1B6C0A}"/>
              </a:ext>
            </a:extLst>
          </p:cNvPr>
          <p:cNvSpPr/>
          <p:nvPr/>
        </p:nvSpPr>
        <p:spPr>
          <a:xfrm>
            <a:off x="116644" y="1167470"/>
            <a:ext cx="7027106" cy="549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TextBox 25">
            <a:extLst>
              <a:ext uri="{FF2B5EF4-FFF2-40B4-BE49-F238E27FC236}">
                <a16:creationId xmlns:a16="http://schemas.microsoft.com/office/drawing/2014/main" id="{1FDD64B3-AB14-4573-A766-3AD4E309D958}"/>
              </a:ext>
            </a:extLst>
          </p:cNvPr>
          <p:cNvSpPr txBox="1"/>
          <p:nvPr/>
        </p:nvSpPr>
        <p:spPr>
          <a:xfrm>
            <a:off x="201978" y="3218676"/>
            <a:ext cx="341760" cy="276999"/>
          </a:xfrm>
          <a:prstGeom prst="rect">
            <a:avLst/>
          </a:prstGeom>
          <a:noFill/>
          <a:ln>
            <a:solidFill>
              <a:schemeClr val="tx1"/>
            </a:solidFill>
          </a:ln>
        </p:spPr>
        <p:txBody>
          <a:bodyPr wrap="none" rtlCol="0">
            <a:spAutoFit/>
          </a:bodyPr>
          <a:lstStyle/>
          <a:p>
            <a:r>
              <a:rPr lang="en-US" sz="1200" dirty="0"/>
              <a:t>19</a:t>
            </a:r>
          </a:p>
        </p:txBody>
      </p:sp>
      <p:sp>
        <p:nvSpPr>
          <p:cNvPr id="31" name="TextBox 30">
            <a:extLst>
              <a:ext uri="{FF2B5EF4-FFF2-40B4-BE49-F238E27FC236}">
                <a16:creationId xmlns:a16="http://schemas.microsoft.com/office/drawing/2014/main" id="{E9DE9E9D-B22A-488E-A8A3-5A9719A89FE1}"/>
              </a:ext>
            </a:extLst>
          </p:cNvPr>
          <p:cNvSpPr txBox="1"/>
          <p:nvPr/>
        </p:nvSpPr>
        <p:spPr>
          <a:xfrm>
            <a:off x="543738" y="3218675"/>
            <a:ext cx="558166" cy="276999"/>
          </a:xfrm>
          <a:prstGeom prst="rect">
            <a:avLst/>
          </a:prstGeom>
          <a:noFill/>
          <a:ln>
            <a:solidFill>
              <a:schemeClr val="tx1"/>
            </a:solidFill>
          </a:ln>
        </p:spPr>
        <p:txBody>
          <a:bodyPr wrap="none" rtlCol="0">
            <a:spAutoFit/>
          </a:bodyPr>
          <a:lstStyle/>
          <a:p>
            <a:r>
              <a:rPr lang="en-US" sz="1200" dirty="0"/>
              <a:t>Name</a:t>
            </a:r>
          </a:p>
        </p:txBody>
      </p:sp>
      <p:sp>
        <p:nvSpPr>
          <p:cNvPr id="32" name="TextBox 31">
            <a:extLst>
              <a:ext uri="{FF2B5EF4-FFF2-40B4-BE49-F238E27FC236}">
                <a16:creationId xmlns:a16="http://schemas.microsoft.com/office/drawing/2014/main" id="{BB5B0111-707B-4C1F-841A-45411F754415}"/>
              </a:ext>
            </a:extLst>
          </p:cNvPr>
          <p:cNvSpPr txBox="1"/>
          <p:nvPr/>
        </p:nvSpPr>
        <p:spPr>
          <a:xfrm>
            <a:off x="4690266" y="3212184"/>
            <a:ext cx="261610" cy="276999"/>
          </a:xfrm>
          <a:prstGeom prst="rect">
            <a:avLst/>
          </a:prstGeom>
          <a:solidFill>
            <a:srgbClr val="FF0000">
              <a:alpha val="35000"/>
            </a:srgbClr>
          </a:solidFill>
          <a:ln>
            <a:solidFill>
              <a:schemeClr val="tx1"/>
            </a:solidFill>
          </a:ln>
        </p:spPr>
        <p:txBody>
          <a:bodyPr wrap="none" rtlCol="0">
            <a:spAutoFit/>
          </a:bodyPr>
          <a:lstStyle/>
          <a:p>
            <a:r>
              <a:rPr lang="en-US" sz="1200" dirty="0"/>
              <a:t>&gt;</a:t>
            </a:r>
          </a:p>
        </p:txBody>
      </p:sp>
      <p:sp>
        <p:nvSpPr>
          <p:cNvPr id="33" name="TextBox 32">
            <a:extLst>
              <a:ext uri="{FF2B5EF4-FFF2-40B4-BE49-F238E27FC236}">
                <a16:creationId xmlns:a16="http://schemas.microsoft.com/office/drawing/2014/main" id="{754E972B-AD80-4FFD-B5BD-C42AB3656289}"/>
              </a:ext>
            </a:extLst>
          </p:cNvPr>
          <p:cNvSpPr txBox="1"/>
          <p:nvPr/>
        </p:nvSpPr>
        <p:spPr>
          <a:xfrm>
            <a:off x="1101905" y="3218676"/>
            <a:ext cx="3581981" cy="276997"/>
          </a:xfrm>
          <a:prstGeom prst="rect">
            <a:avLst/>
          </a:prstGeom>
          <a:noFill/>
          <a:ln>
            <a:solidFill>
              <a:schemeClr val="tx1"/>
            </a:solidFill>
          </a:ln>
        </p:spPr>
        <p:txBody>
          <a:bodyPr wrap="square" rtlCol="0">
            <a:spAutoFit/>
          </a:bodyPr>
          <a:lstStyle/>
          <a:p>
            <a:r>
              <a:rPr lang="en-US" sz="1200" dirty="0"/>
              <a:t>Oct. 1752. ELINE SLINE </a:t>
            </a:r>
            <a:r>
              <a:rPr lang="en-US" sz="1200" dirty="0">
                <a:solidFill>
                  <a:srgbClr val="00B050"/>
                </a:solidFill>
              </a:rPr>
              <a:t>Napier</a:t>
            </a:r>
            <a:r>
              <a:rPr lang="en-US" sz="1200" dirty="0"/>
              <a:t> and William, </a:t>
            </a:r>
            <a:r>
              <a:rPr lang="en-US" sz="1200" dirty="0">
                <a:solidFill>
                  <a:srgbClr val="FF0000"/>
                </a:solidFill>
              </a:rPr>
              <a:t>born</a:t>
            </a:r>
            <a:r>
              <a:rPr lang="en-US" sz="1200" dirty="0"/>
              <a:t> 6 Feb</a:t>
            </a:r>
          </a:p>
        </p:txBody>
      </p:sp>
      <p:grpSp>
        <p:nvGrpSpPr>
          <p:cNvPr id="47" name="Group 46">
            <a:extLst>
              <a:ext uri="{FF2B5EF4-FFF2-40B4-BE49-F238E27FC236}">
                <a16:creationId xmlns:a16="http://schemas.microsoft.com/office/drawing/2014/main" id="{31E2684C-BA3A-4E6D-8F71-1BCCC7D1587A}"/>
              </a:ext>
            </a:extLst>
          </p:cNvPr>
          <p:cNvGrpSpPr/>
          <p:nvPr/>
        </p:nvGrpSpPr>
        <p:grpSpPr>
          <a:xfrm>
            <a:off x="5067576" y="3218674"/>
            <a:ext cx="1215899" cy="276999"/>
            <a:chOff x="5883029" y="3317123"/>
            <a:chExt cx="1215899" cy="276999"/>
          </a:xfrm>
        </p:grpSpPr>
        <p:sp>
          <p:nvSpPr>
            <p:cNvPr id="35" name="TextBox 34">
              <a:extLst>
                <a:ext uri="{FF2B5EF4-FFF2-40B4-BE49-F238E27FC236}">
                  <a16:creationId xmlns:a16="http://schemas.microsoft.com/office/drawing/2014/main" id="{4077FBCF-23E7-4A4B-ACB3-7A8D463E477B}"/>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36" name="TextBox 35">
              <a:extLst>
                <a:ext uri="{FF2B5EF4-FFF2-40B4-BE49-F238E27FC236}">
                  <a16:creationId xmlns:a16="http://schemas.microsoft.com/office/drawing/2014/main" id="{EB903AEC-A2F5-4067-B9B8-59A6F44602D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16" name="Rectangle 15">
            <a:extLst>
              <a:ext uri="{FF2B5EF4-FFF2-40B4-BE49-F238E27FC236}">
                <a16:creationId xmlns:a16="http://schemas.microsoft.com/office/drawing/2014/main" id="{6825A8E2-1309-4688-9930-61E198A06CB2}"/>
              </a:ext>
            </a:extLst>
          </p:cNvPr>
          <p:cNvSpPr/>
          <p:nvPr/>
        </p:nvSpPr>
        <p:spPr>
          <a:xfrm>
            <a:off x="9486900" y="3667125"/>
            <a:ext cx="2588456"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35F106F-E4E5-49E1-9C63-9AA01758B625}"/>
              </a:ext>
            </a:extLst>
          </p:cNvPr>
          <p:cNvSpPr/>
          <p:nvPr/>
        </p:nvSpPr>
        <p:spPr>
          <a:xfrm>
            <a:off x="7353300" y="3800475"/>
            <a:ext cx="3063240"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C0E5ED-E958-4015-B86D-A23C214F4A43}"/>
              </a:ext>
            </a:extLst>
          </p:cNvPr>
          <p:cNvSpPr/>
          <p:nvPr/>
        </p:nvSpPr>
        <p:spPr>
          <a:xfrm>
            <a:off x="8583168" y="3800475"/>
            <a:ext cx="463296" cy="1333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4589-FB67-4CF6-8BD2-D284C51A4E0F}"/>
              </a:ext>
            </a:extLst>
          </p:cNvPr>
          <p:cNvSpPr>
            <a:spLocks noGrp="1"/>
          </p:cNvSpPr>
          <p:nvPr>
            <p:ph type="title"/>
          </p:nvPr>
        </p:nvSpPr>
        <p:spPr>
          <a:xfrm>
            <a:off x="204395" y="365125"/>
            <a:ext cx="11682805" cy="1325563"/>
          </a:xfrm>
        </p:spPr>
        <p:txBody>
          <a:bodyPr/>
          <a:lstStyle/>
          <a:p>
            <a:r>
              <a:rPr lang="en-US" dirty="0"/>
              <a:t>Post Mock-up Comments (foreseen code changes)</a:t>
            </a:r>
          </a:p>
        </p:txBody>
      </p:sp>
      <p:sp>
        <p:nvSpPr>
          <p:cNvPr id="3" name="Content Placeholder 2">
            <a:extLst>
              <a:ext uri="{FF2B5EF4-FFF2-40B4-BE49-F238E27FC236}">
                <a16:creationId xmlns:a16="http://schemas.microsoft.com/office/drawing/2014/main" id="{FAD0D79D-116C-4CCB-A894-5B5E924D9961}"/>
              </a:ext>
            </a:extLst>
          </p:cNvPr>
          <p:cNvSpPr>
            <a:spLocks noGrp="1"/>
          </p:cNvSpPr>
          <p:nvPr>
            <p:ph idx="1"/>
          </p:nvPr>
        </p:nvSpPr>
        <p:spPr/>
        <p:txBody>
          <a:bodyPr>
            <a:normAutofit fontScale="77500" lnSpcReduction="20000"/>
          </a:bodyPr>
          <a:lstStyle/>
          <a:p>
            <a:r>
              <a:rPr lang="en-US" dirty="0"/>
              <a:t>Allow users to define record groups that can be processed sequentially as a unit without user intervention.  (E.g. allow Person, Couple, and Family to be executed sequentially as a unit rather than having to invoke each one individually.) </a:t>
            </a:r>
          </a:p>
          <a:p>
            <a:r>
              <a:rPr lang="en-US" dirty="0"/>
              <a:t>Create a dismissed rule list to prevent </a:t>
            </a:r>
            <a:r>
              <a:rPr lang="en-US" dirty="0" err="1"/>
              <a:t>GreenQQ</a:t>
            </a:r>
            <a:r>
              <a:rPr lang="en-US" dirty="0"/>
              <a:t> from regenerating dismissed rules on subsequent iterations.</a:t>
            </a:r>
          </a:p>
          <a:p>
            <a:r>
              <a:rPr lang="en-US" dirty="0"/>
              <a:t>Records may overlap on a page (see the twins example here and the </a:t>
            </a:r>
            <a:r>
              <a:rPr lang="en-US" dirty="0" err="1"/>
              <a:t>emisa</a:t>
            </a:r>
            <a:r>
              <a:rPr lang="en-US" dirty="0"/>
              <a:t> example for Couple in the </a:t>
            </a:r>
            <a:r>
              <a:rPr lang="en-US" dirty="0" err="1"/>
              <a:t>GreenQQ</a:t>
            </a:r>
            <a:r>
              <a:rPr lang="en-US" dirty="0"/>
              <a:t> section). In this case, we either need to find a way to automatically partition rules for the record group or allow a user to specify the partition. These rule partitions would then be run sequentially along with the other sequential executions.</a:t>
            </a:r>
          </a:p>
          <a:p>
            <a:r>
              <a:rPr lang="en-US" dirty="0"/>
              <a:t>Depending on whether we can make </a:t>
            </a:r>
            <a:r>
              <a:rPr lang="en-US" dirty="0" err="1"/>
              <a:t>nltk</a:t>
            </a:r>
            <a:r>
              <a:rPr lang="en-US" dirty="0"/>
              <a:t> tag text as we wish, we may need to do our own tagging.</a:t>
            </a:r>
          </a:p>
          <a:p>
            <a:r>
              <a:rPr lang="en-US" dirty="0"/>
              <a:t>If user edits cause a template to be syntactically incorrect, we’ll need to return an error message. If the template is semantically incorrect, the user will have to discover this by testing the rule.</a:t>
            </a:r>
          </a:p>
        </p:txBody>
      </p:sp>
    </p:spTree>
    <p:extLst>
      <p:ext uri="{BB962C8B-B14F-4D97-AF65-F5344CB8AC3E}">
        <p14:creationId xmlns:p14="http://schemas.microsoft.com/office/powerpoint/2010/main" val="123376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4589-FB67-4CF6-8BD2-D284C51A4E0F}"/>
              </a:ext>
            </a:extLst>
          </p:cNvPr>
          <p:cNvSpPr>
            <a:spLocks noGrp="1"/>
          </p:cNvSpPr>
          <p:nvPr>
            <p:ph type="title"/>
          </p:nvPr>
        </p:nvSpPr>
        <p:spPr>
          <a:xfrm>
            <a:off x="204395" y="365125"/>
            <a:ext cx="11682805" cy="1325563"/>
          </a:xfrm>
        </p:spPr>
        <p:txBody>
          <a:bodyPr/>
          <a:lstStyle/>
          <a:p>
            <a:r>
              <a:rPr lang="en-US" dirty="0"/>
              <a:t>Post Mock-up Comments (ideas for future work)</a:t>
            </a:r>
          </a:p>
        </p:txBody>
      </p:sp>
      <p:sp>
        <p:nvSpPr>
          <p:cNvPr id="3" name="Content Placeholder 2">
            <a:extLst>
              <a:ext uri="{FF2B5EF4-FFF2-40B4-BE49-F238E27FC236}">
                <a16:creationId xmlns:a16="http://schemas.microsoft.com/office/drawing/2014/main" id="{FAD0D79D-116C-4CCB-A894-5B5E924D9961}"/>
              </a:ext>
            </a:extLst>
          </p:cNvPr>
          <p:cNvSpPr>
            <a:spLocks noGrp="1"/>
          </p:cNvSpPr>
          <p:nvPr>
            <p:ph idx="1"/>
          </p:nvPr>
        </p:nvSpPr>
        <p:spPr/>
        <p:txBody>
          <a:bodyPr>
            <a:normAutofit fontScale="77500" lnSpcReduction="20000"/>
          </a:bodyPr>
          <a:lstStyle/>
          <a:p>
            <a:r>
              <a:rPr lang="en-US" dirty="0"/>
              <a:t>Picking ideal pages for a user shouldn’t be too hard to add by just keeping page lists for every candidate and intersecting the lists.  Choosing a good first page to work on could be done by selecting a page with the most prominent and greatest variety of </a:t>
            </a:r>
            <a:r>
              <a:rPr lang="en-US" dirty="0" err="1"/>
              <a:t>ListReader</a:t>
            </a:r>
            <a:r>
              <a:rPr lang="en-US" dirty="0"/>
              <a:t>-recognized record patterns.</a:t>
            </a:r>
          </a:p>
          <a:p>
            <a:r>
              <a:rPr lang="en-US" dirty="0"/>
              <a:t>OCR errors in literals should not cause problems (e.g. “</a:t>
            </a:r>
            <a:r>
              <a:rPr lang="en-US" dirty="0" err="1"/>
              <a:t>bom</a:t>
            </a:r>
            <a:r>
              <a:rPr lang="en-US" dirty="0"/>
              <a:t>” for “born” is just another pattern).  OCR errors in non-literals can be resolved as indicated above for i679 example.  Doing so more generally than just specifying the tag for every token with an OCR error, however, will require some thought and additional programming. </a:t>
            </a:r>
          </a:p>
          <a:p>
            <a:r>
              <a:rPr lang="en-US" dirty="0"/>
              <a:t>We may need to allow users to edit saved rules.  They may, for example, want to tighten or loosen the context of a rule, or partition a rule set to handle overlapping records, or resolve an ambiguity (e.g. a rule that recognizes dates that are sometimes christening dates and sometimes birth dates), or …</a:t>
            </a:r>
          </a:p>
          <a:p>
            <a:r>
              <a:rPr lang="en-US" dirty="0"/>
              <a:t>For editing rule sets, we may want to allow users to see the templates as well as the </a:t>
            </a:r>
            <a:r>
              <a:rPr lang="en-US"/>
              <a:t>example text.</a:t>
            </a:r>
            <a:endParaRPr lang="en-US" dirty="0"/>
          </a:p>
          <a:p>
            <a:r>
              <a:rPr lang="en-US" dirty="0"/>
              <a:t>Cross-page rules should be allowed.</a:t>
            </a:r>
          </a:p>
        </p:txBody>
      </p:sp>
    </p:spTree>
    <p:extLst>
      <p:ext uri="{BB962C8B-B14F-4D97-AF65-F5344CB8AC3E}">
        <p14:creationId xmlns:p14="http://schemas.microsoft.com/office/powerpoint/2010/main" val="183063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65C5-B484-468A-AF6B-44A10638192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73839A6-D1B6-4D53-992B-DC2266184E3B}"/>
              </a:ext>
            </a:extLst>
          </p:cNvPr>
          <p:cNvSpPr>
            <a:spLocks noGrp="1"/>
          </p:cNvSpPr>
          <p:nvPr>
            <p:ph idx="1"/>
          </p:nvPr>
        </p:nvSpPr>
        <p:spPr>
          <a:xfrm>
            <a:off x="838200" y="1460500"/>
            <a:ext cx="10515600" cy="5032375"/>
          </a:xfrm>
        </p:spPr>
        <p:txBody>
          <a:bodyPr>
            <a:normAutofit fontScale="70000" lnSpcReduction="20000"/>
          </a:bodyPr>
          <a:lstStyle/>
          <a:p>
            <a:r>
              <a:rPr lang="en-US" dirty="0"/>
              <a:t>Make the interface work with </a:t>
            </a:r>
            <a:r>
              <a:rPr lang="en-US" dirty="0" err="1"/>
              <a:t>GreenQQ</a:t>
            </a:r>
            <a:r>
              <a:rPr lang="en-US" dirty="0"/>
              <a:t> “as is”</a:t>
            </a:r>
          </a:p>
          <a:p>
            <a:pPr lvl="1"/>
            <a:r>
              <a:rPr lang="en-US" dirty="0"/>
              <a:t>Ideally, no code modifications should be required.</a:t>
            </a:r>
          </a:p>
          <a:p>
            <a:pPr lvl="1"/>
            <a:r>
              <a:rPr lang="en-US" dirty="0"/>
              <a:t>Inevitably, however, there will be some – hopefully minimal.</a:t>
            </a:r>
          </a:p>
          <a:p>
            <a:pPr lvl="1"/>
            <a:r>
              <a:rPr lang="en-US" dirty="0"/>
              <a:t>The post-mockup comments at the end point out what I think is needed.</a:t>
            </a:r>
          </a:p>
          <a:p>
            <a:pPr lvl="1"/>
            <a:r>
              <a:rPr lang="en-US" dirty="0"/>
              <a:t>Other comments at the end point out remaining/auxiliary issues that should be addressed.</a:t>
            </a:r>
          </a:p>
          <a:p>
            <a:r>
              <a:rPr lang="en-US" dirty="0"/>
              <a:t>Make the interface record-based</a:t>
            </a:r>
          </a:p>
          <a:p>
            <a:pPr lvl="1"/>
            <a:r>
              <a:rPr lang="en-US" dirty="0"/>
              <a:t>Currently, </a:t>
            </a:r>
            <a:r>
              <a:rPr lang="en-US" dirty="0" err="1"/>
              <a:t>GreenQQ</a:t>
            </a:r>
            <a:r>
              <a:rPr lang="en-US" dirty="0"/>
              <a:t> classifies (and thus extracts) named entities and groups them into </a:t>
            </a:r>
            <a:r>
              <a:rPr lang="en-US" i="1" dirty="0"/>
              <a:t>records</a:t>
            </a:r>
            <a:r>
              <a:rPr lang="en-US" dirty="0"/>
              <a:t> (i.e. groups of named entities falling textually between entities specified as belonging to a designated </a:t>
            </a:r>
            <a:r>
              <a:rPr lang="en-US" i="1" dirty="0"/>
              <a:t>primary</a:t>
            </a:r>
            <a:r>
              <a:rPr lang="en-US" dirty="0"/>
              <a:t> class, e.g. “HEAD”, but it could be any one of the classes)</a:t>
            </a:r>
          </a:p>
          <a:p>
            <a:pPr lvl="1"/>
            <a:r>
              <a:rPr lang="en-US" dirty="0" err="1"/>
              <a:t>GreenQQ</a:t>
            </a:r>
            <a:r>
              <a:rPr lang="en-US" dirty="0"/>
              <a:t> does not find/discover/recognize/extract within-record relationships, but since it does group entities into records, it can treat every extracted named entity within a record as a property of the object the record represents. Thus, </a:t>
            </a:r>
            <a:r>
              <a:rPr lang="en-US" dirty="0" err="1"/>
              <a:t>GreenQQ</a:t>
            </a:r>
            <a:r>
              <a:rPr lang="en-US" dirty="0"/>
              <a:t> currently can (already does) extract relationships between the record’s object and its extracted named entities.</a:t>
            </a:r>
          </a:p>
          <a:p>
            <a:pPr lvl="1"/>
            <a:r>
              <a:rPr lang="en-US" dirty="0"/>
              <a:t>It’s the responsibility of users to design records so that the relationships they wish to capture satisfy these constraints.  (Examples: an organization record could have an organization name, officers, members, a statement of purpose, … but not inter-relationships among officers and members; a country record could have a name, capital city, population, type of government, states, cities, … but not relationships such as capital cities of states; a family can have parents and children that belong to the family, but not birthdates of individuals within the family.)</a:t>
            </a:r>
          </a:p>
          <a:p>
            <a:pPr lvl="1"/>
            <a:r>
              <a:rPr lang="en-US" dirty="0" err="1"/>
              <a:t>GreenQQ</a:t>
            </a:r>
            <a:r>
              <a:rPr lang="en-US" dirty="0"/>
              <a:t> can process multiple records (one at a time) which when the results are taken together can find/discover/recognize/extract rich relationships among the various objects and object properties.  (Examples: a manager/underling record to go along with an organization record; a state/</a:t>
            </a:r>
            <a:r>
              <a:rPr lang="en-US" dirty="0" err="1"/>
              <a:t>capitalCity</a:t>
            </a:r>
            <a:r>
              <a:rPr lang="en-US" dirty="0"/>
              <a:t> record to go along with a country record; and a person/birthdate record to go along with a family record.) </a:t>
            </a:r>
          </a:p>
          <a:p>
            <a:pPr lvl="1"/>
            <a:endParaRPr lang="en-US" dirty="0"/>
          </a:p>
        </p:txBody>
      </p:sp>
    </p:spTree>
    <p:extLst>
      <p:ext uri="{BB962C8B-B14F-4D97-AF65-F5344CB8AC3E}">
        <p14:creationId xmlns:p14="http://schemas.microsoft.com/office/powerpoint/2010/main" val="239277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C588-2BA5-44B7-AE02-86070A07A6DB}"/>
              </a:ext>
            </a:extLst>
          </p:cNvPr>
          <p:cNvSpPr>
            <a:spLocks noGrp="1"/>
          </p:cNvSpPr>
          <p:nvPr>
            <p:ph type="title"/>
          </p:nvPr>
        </p:nvSpPr>
        <p:spPr/>
        <p:txBody>
          <a:bodyPr/>
          <a:lstStyle/>
          <a:p>
            <a:r>
              <a:rPr lang="en-US" dirty="0" err="1"/>
              <a:t>GreenQQ</a:t>
            </a:r>
            <a:r>
              <a:rPr lang="en-US" dirty="0"/>
              <a:t> Step 1: Specify the Classes</a:t>
            </a:r>
          </a:p>
        </p:txBody>
      </p:sp>
      <p:pic>
        <p:nvPicPr>
          <p:cNvPr id="3" name="Picture 2">
            <a:extLst>
              <a:ext uri="{FF2B5EF4-FFF2-40B4-BE49-F238E27FC236}">
                <a16:creationId xmlns:a16="http://schemas.microsoft.com/office/drawing/2014/main" id="{D3935AD3-1143-48BA-9B62-1518D11A0E09}"/>
              </a:ext>
            </a:extLst>
          </p:cNvPr>
          <p:cNvPicPr>
            <a:picLocks noChangeAspect="1"/>
          </p:cNvPicPr>
          <p:nvPr/>
        </p:nvPicPr>
        <p:blipFill>
          <a:blip r:embed="rId3"/>
          <a:stretch>
            <a:fillRect/>
          </a:stretch>
        </p:blipFill>
        <p:spPr>
          <a:xfrm>
            <a:off x="209888" y="1536970"/>
            <a:ext cx="5886112" cy="4847347"/>
          </a:xfrm>
          <a:prstGeom prst="rect">
            <a:avLst/>
          </a:prstGeom>
        </p:spPr>
      </p:pic>
      <p:pic>
        <p:nvPicPr>
          <p:cNvPr id="4" name="Picture 3">
            <a:extLst>
              <a:ext uri="{FF2B5EF4-FFF2-40B4-BE49-F238E27FC236}">
                <a16:creationId xmlns:a16="http://schemas.microsoft.com/office/drawing/2014/main" id="{877C3C58-D786-4FF7-87C1-310D2D1BA8FE}"/>
              </a:ext>
            </a:extLst>
          </p:cNvPr>
          <p:cNvPicPr>
            <a:picLocks noChangeAspect="1"/>
          </p:cNvPicPr>
          <p:nvPr/>
        </p:nvPicPr>
        <p:blipFill>
          <a:blip r:embed="rId4"/>
          <a:stretch>
            <a:fillRect/>
          </a:stretch>
        </p:blipFill>
        <p:spPr>
          <a:xfrm>
            <a:off x="6064634" y="2178996"/>
            <a:ext cx="5917478" cy="3868263"/>
          </a:xfrm>
          <a:prstGeom prst="rect">
            <a:avLst/>
          </a:prstGeom>
        </p:spPr>
      </p:pic>
    </p:spTree>
    <p:extLst>
      <p:ext uri="{BB962C8B-B14F-4D97-AF65-F5344CB8AC3E}">
        <p14:creationId xmlns:p14="http://schemas.microsoft.com/office/powerpoint/2010/main" val="11731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838200" y="71612"/>
            <a:ext cx="10515600" cy="1325563"/>
          </a:xfrm>
        </p:spPr>
        <p:txBody>
          <a:bodyPr/>
          <a:lstStyle/>
          <a:p>
            <a:r>
              <a:rPr lang="en-US" dirty="0" err="1"/>
              <a:t>GreenQQ</a:t>
            </a:r>
            <a:r>
              <a:rPr lang="en-US" dirty="0"/>
              <a:t> Step 2: Create Rules</a:t>
            </a:r>
          </a:p>
        </p:txBody>
      </p:sp>
      <p:pic>
        <p:nvPicPr>
          <p:cNvPr id="3" name="Picture 2">
            <a:extLst>
              <a:ext uri="{FF2B5EF4-FFF2-40B4-BE49-F238E27FC236}">
                <a16:creationId xmlns:a16="http://schemas.microsoft.com/office/drawing/2014/main" id="{B26C2F1A-BE7F-481E-8CC0-78DDEC982C08}"/>
              </a:ext>
            </a:extLst>
          </p:cNvPr>
          <p:cNvPicPr>
            <a:picLocks noChangeAspect="1"/>
          </p:cNvPicPr>
          <p:nvPr/>
        </p:nvPicPr>
        <p:blipFill>
          <a:blip r:embed="rId3"/>
          <a:stretch>
            <a:fillRect/>
          </a:stretch>
        </p:blipFill>
        <p:spPr>
          <a:xfrm>
            <a:off x="409903" y="1244769"/>
            <a:ext cx="11634952" cy="5248106"/>
          </a:xfrm>
          <a:prstGeom prst="rect">
            <a:avLst/>
          </a:prstGeom>
          <a:ln>
            <a:solidFill>
              <a:schemeClr val="tx1"/>
            </a:solidFill>
          </a:ln>
        </p:spPr>
      </p:pic>
      <p:sp>
        <p:nvSpPr>
          <p:cNvPr id="4" name="Rectangle 3">
            <a:extLst>
              <a:ext uri="{FF2B5EF4-FFF2-40B4-BE49-F238E27FC236}">
                <a16:creationId xmlns:a16="http://schemas.microsoft.com/office/drawing/2014/main" id="{EBC16C30-644C-439B-8854-37950398ECD2}"/>
              </a:ext>
            </a:extLst>
          </p:cNvPr>
          <p:cNvSpPr/>
          <p:nvPr/>
        </p:nvSpPr>
        <p:spPr>
          <a:xfrm>
            <a:off x="441434" y="2070538"/>
            <a:ext cx="6505904" cy="176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47AE97-1B82-489E-9EF7-75CBECC6AE53}"/>
              </a:ext>
            </a:extLst>
          </p:cNvPr>
          <p:cNvSpPr txBox="1"/>
          <p:nvPr/>
        </p:nvSpPr>
        <p:spPr>
          <a:xfrm>
            <a:off x="838201" y="2557955"/>
            <a:ext cx="1928148" cy="276999"/>
          </a:xfrm>
          <a:prstGeom prst="rect">
            <a:avLst/>
          </a:prstGeom>
          <a:noFill/>
          <a:ln>
            <a:solidFill>
              <a:schemeClr val="tx1"/>
            </a:solidFill>
          </a:ln>
        </p:spPr>
        <p:txBody>
          <a:bodyPr wrap="square" rtlCol="0">
            <a:spAutoFit/>
          </a:bodyPr>
          <a:lstStyle/>
          <a:p>
            <a:r>
              <a:rPr lang="en-US" sz="1200" dirty="0"/>
              <a:t>James, </a:t>
            </a:r>
            <a:r>
              <a:rPr lang="en-US" sz="1200" dirty="0">
                <a:solidFill>
                  <a:srgbClr val="00B050"/>
                </a:solidFill>
              </a:rPr>
              <a:t>15 Dec. 1672</a:t>
            </a:r>
            <a:r>
              <a:rPr lang="en-US" sz="1200" dirty="0"/>
              <a:t>. ELINE</a:t>
            </a:r>
          </a:p>
        </p:txBody>
      </p:sp>
      <p:sp>
        <p:nvSpPr>
          <p:cNvPr id="10" name="Rectangle 9">
            <a:extLst>
              <a:ext uri="{FF2B5EF4-FFF2-40B4-BE49-F238E27FC236}">
                <a16:creationId xmlns:a16="http://schemas.microsoft.com/office/drawing/2014/main" id="{2C46F9FC-B99D-4D0D-8351-6FC363FA394D}"/>
              </a:ext>
            </a:extLst>
          </p:cNvPr>
          <p:cNvSpPr/>
          <p:nvPr/>
        </p:nvSpPr>
        <p:spPr>
          <a:xfrm>
            <a:off x="8565931" y="173420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B56178-F9E9-46B3-8A72-BCEE1E4B6906}"/>
              </a:ext>
            </a:extLst>
          </p:cNvPr>
          <p:cNvSpPr/>
          <p:nvPr/>
        </p:nvSpPr>
        <p:spPr>
          <a:xfrm>
            <a:off x="8596411" y="1886607"/>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859522-F38C-4E5E-A18B-70853F57B512}"/>
              </a:ext>
            </a:extLst>
          </p:cNvPr>
          <p:cNvSpPr/>
          <p:nvPr/>
        </p:nvSpPr>
        <p:spPr>
          <a:xfrm>
            <a:off x="8523890" y="2570331"/>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BC19D1-01E6-4248-AEED-405E3C896D4E}"/>
              </a:ext>
            </a:extLst>
          </p:cNvPr>
          <p:cNvSpPr/>
          <p:nvPr/>
        </p:nvSpPr>
        <p:spPr>
          <a:xfrm>
            <a:off x="8634249" y="3669479"/>
            <a:ext cx="658342"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A572C3-A6D7-40EC-8282-EC2369BFC919}"/>
              </a:ext>
            </a:extLst>
          </p:cNvPr>
          <p:cNvSpPr/>
          <p:nvPr/>
        </p:nvSpPr>
        <p:spPr>
          <a:xfrm>
            <a:off x="8596411" y="412076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888B42-2ED5-4740-927F-329C27203864}"/>
              </a:ext>
            </a:extLst>
          </p:cNvPr>
          <p:cNvSpPr/>
          <p:nvPr/>
        </p:nvSpPr>
        <p:spPr>
          <a:xfrm>
            <a:off x="8596411" y="437947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6AFACE-AC2A-4067-96CD-57202CD868D2}"/>
              </a:ext>
            </a:extLst>
          </p:cNvPr>
          <p:cNvSpPr/>
          <p:nvPr/>
        </p:nvSpPr>
        <p:spPr>
          <a:xfrm>
            <a:off x="8481849" y="460005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45BBD3-9D74-4D3A-9F6B-D2884706981A}"/>
              </a:ext>
            </a:extLst>
          </p:cNvPr>
          <p:cNvSpPr/>
          <p:nvPr/>
        </p:nvSpPr>
        <p:spPr>
          <a:xfrm>
            <a:off x="8565932" y="6267724"/>
            <a:ext cx="609600"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FC3345-32B0-4A0F-B2AC-C0629AC2E9D8}"/>
              </a:ext>
            </a:extLst>
          </p:cNvPr>
          <p:cNvSpPr/>
          <p:nvPr/>
        </p:nvSpPr>
        <p:spPr>
          <a:xfrm>
            <a:off x="8512329" y="4946442"/>
            <a:ext cx="593571"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0FF71E-B6EC-48D9-8F6E-5FCEA499F4E9}"/>
              </a:ext>
            </a:extLst>
          </p:cNvPr>
          <p:cNvSpPr/>
          <p:nvPr/>
        </p:nvSpPr>
        <p:spPr>
          <a:xfrm>
            <a:off x="8643183" y="554507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248BBD-8962-4D18-8299-696DE61737D7}"/>
              </a:ext>
            </a:extLst>
          </p:cNvPr>
          <p:cNvSpPr/>
          <p:nvPr/>
        </p:nvSpPr>
        <p:spPr>
          <a:xfrm>
            <a:off x="8481849" y="5683027"/>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1BB90A9-9F5F-46B3-B931-480F3C02CEEF}"/>
              </a:ext>
            </a:extLst>
          </p:cNvPr>
          <p:cNvGrpSpPr/>
          <p:nvPr/>
        </p:nvGrpSpPr>
        <p:grpSpPr>
          <a:xfrm>
            <a:off x="2860084" y="2557955"/>
            <a:ext cx="1389082" cy="277974"/>
            <a:chOff x="3967848" y="2574420"/>
            <a:chExt cx="1389082" cy="277974"/>
          </a:xfrm>
        </p:grpSpPr>
        <p:sp>
          <p:nvSpPr>
            <p:cNvPr id="25" name="TextBox 24">
              <a:extLst>
                <a:ext uri="{FF2B5EF4-FFF2-40B4-BE49-F238E27FC236}">
                  <a16:creationId xmlns:a16="http://schemas.microsoft.com/office/drawing/2014/main" id="{4E64A3BC-79DA-4D1E-9019-2FB90BC91153}"/>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26" name="TextBox 25">
              <a:extLst>
                <a:ext uri="{FF2B5EF4-FFF2-40B4-BE49-F238E27FC236}">
                  <a16:creationId xmlns:a16="http://schemas.microsoft.com/office/drawing/2014/main" id="{1D97D827-4BA7-4A5D-B0D6-198ED84D57B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Tree>
    <p:extLst>
      <p:ext uri="{BB962C8B-B14F-4D97-AF65-F5344CB8AC3E}">
        <p14:creationId xmlns:p14="http://schemas.microsoft.com/office/powerpoint/2010/main" val="14495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C7C74-4595-42ED-B9BA-2E8C6C3910CE}"/>
              </a:ext>
            </a:extLst>
          </p:cNvPr>
          <p:cNvPicPr>
            <a:picLocks noChangeAspect="1"/>
          </p:cNvPicPr>
          <p:nvPr/>
        </p:nvPicPr>
        <p:blipFill>
          <a:blip r:embed="rId3"/>
          <a:stretch>
            <a:fillRect/>
          </a:stretch>
        </p:blipFill>
        <p:spPr>
          <a:xfrm>
            <a:off x="334615" y="1261241"/>
            <a:ext cx="11710239" cy="5199742"/>
          </a:xfrm>
          <a:prstGeom prst="rect">
            <a:avLst/>
          </a:prstGeom>
          <a:ln>
            <a:solidFill>
              <a:schemeClr val="tx1"/>
            </a:solidFill>
          </a:ln>
        </p:spPr>
      </p:pic>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838200" y="71612"/>
            <a:ext cx="10515600" cy="1325563"/>
          </a:xfrm>
        </p:spPr>
        <p:txBody>
          <a:bodyPr/>
          <a:lstStyle/>
          <a:p>
            <a:r>
              <a:rPr lang="en-US" dirty="0" err="1"/>
              <a:t>GreenQQ</a:t>
            </a:r>
            <a:r>
              <a:rPr lang="en-US" dirty="0"/>
              <a:t> Step 2: Create Rules</a:t>
            </a:r>
          </a:p>
        </p:txBody>
      </p:sp>
      <p:sp>
        <p:nvSpPr>
          <p:cNvPr id="19" name="Rectangle 18">
            <a:extLst>
              <a:ext uri="{FF2B5EF4-FFF2-40B4-BE49-F238E27FC236}">
                <a16:creationId xmlns:a16="http://schemas.microsoft.com/office/drawing/2014/main" id="{613EE47B-452E-4C21-8D88-25CD7815CB23}"/>
              </a:ext>
            </a:extLst>
          </p:cNvPr>
          <p:cNvSpPr/>
          <p:nvPr/>
        </p:nvSpPr>
        <p:spPr>
          <a:xfrm>
            <a:off x="334615" y="2385848"/>
            <a:ext cx="6551607" cy="407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C685B08-C2FC-4D9F-B561-7DB463075AC1}"/>
              </a:ext>
            </a:extLst>
          </p:cNvPr>
          <p:cNvSpPr txBox="1"/>
          <p:nvPr/>
        </p:nvSpPr>
        <p:spPr>
          <a:xfrm>
            <a:off x="838201" y="2849516"/>
            <a:ext cx="1777678" cy="276024"/>
          </a:xfrm>
          <a:prstGeom prst="rect">
            <a:avLst/>
          </a:prstGeom>
          <a:noFill/>
          <a:ln>
            <a:solidFill>
              <a:schemeClr val="tx1"/>
            </a:solidFill>
          </a:ln>
        </p:spPr>
        <p:txBody>
          <a:bodyPr wrap="square" rtlCol="0">
            <a:spAutoFit/>
          </a:bodyPr>
          <a:lstStyle/>
          <a:p>
            <a:r>
              <a:rPr lang="en-US" sz="1200" dirty="0">
                <a:solidFill>
                  <a:srgbClr val="FF0000"/>
                </a:solidFill>
              </a:rPr>
              <a:t>born </a:t>
            </a:r>
            <a:r>
              <a:rPr lang="en-US" sz="1200" dirty="0">
                <a:solidFill>
                  <a:srgbClr val="00B050"/>
                </a:solidFill>
              </a:rPr>
              <a:t>23 June 1747</a:t>
            </a:r>
            <a:r>
              <a:rPr lang="en-US" sz="1200" dirty="0"/>
              <a:t>. ELINE</a:t>
            </a:r>
          </a:p>
        </p:txBody>
      </p:sp>
      <p:sp>
        <p:nvSpPr>
          <p:cNvPr id="22" name="Rectangle 21">
            <a:extLst>
              <a:ext uri="{FF2B5EF4-FFF2-40B4-BE49-F238E27FC236}">
                <a16:creationId xmlns:a16="http://schemas.microsoft.com/office/drawing/2014/main" id="{AAC17929-8AB3-44F6-8354-5C4846B45B62}"/>
              </a:ext>
            </a:extLst>
          </p:cNvPr>
          <p:cNvSpPr/>
          <p:nvPr/>
        </p:nvSpPr>
        <p:spPr>
          <a:xfrm>
            <a:off x="8875723" y="222305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C19D33-5BA5-406C-8012-F935CA8182C6}"/>
              </a:ext>
            </a:extLst>
          </p:cNvPr>
          <p:cNvSpPr/>
          <p:nvPr/>
        </p:nvSpPr>
        <p:spPr>
          <a:xfrm>
            <a:off x="8809114" y="2351490"/>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66ADF8-0B91-4C1E-94D0-8A2A06B22C28}"/>
              </a:ext>
            </a:extLst>
          </p:cNvPr>
          <p:cNvSpPr/>
          <p:nvPr/>
        </p:nvSpPr>
        <p:spPr>
          <a:xfrm>
            <a:off x="8888532" y="3297425"/>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E0E32A-FAD3-4691-8A3B-FC496630562E}"/>
              </a:ext>
            </a:extLst>
          </p:cNvPr>
          <p:cNvSpPr/>
          <p:nvPr/>
        </p:nvSpPr>
        <p:spPr>
          <a:xfrm>
            <a:off x="8971894" y="3542416"/>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51EF8C-D77D-471E-A2EB-E2FA542C4E62}"/>
              </a:ext>
            </a:extLst>
          </p:cNvPr>
          <p:cNvGrpSpPr/>
          <p:nvPr/>
        </p:nvGrpSpPr>
        <p:grpSpPr>
          <a:xfrm>
            <a:off x="2719106" y="2849516"/>
            <a:ext cx="1389082" cy="277974"/>
            <a:chOff x="3967848" y="2574420"/>
            <a:chExt cx="1389082" cy="277974"/>
          </a:xfrm>
        </p:grpSpPr>
        <p:sp>
          <p:nvSpPr>
            <p:cNvPr id="14" name="TextBox 13">
              <a:extLst>
                <a:ext uri="{FF2B5EF4-FFF2-40B4-BE49-F238E27FC236}">
                  <a16:creationId xmlns:a16="http://schemas.microsoft.com/office/drawing/2014/main" id="{11A4D822-8CDA-424C-BDBC-E58973CF4871}"/>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5" name="TextBox 14">
              <a:extLst>
                <a:ext uri="{FF2B5EF4-FFF2-40B4-BE49-F238E27FC236}">
                  <a16:creationId xmlns:a16="http://schemas.microsoft.com/office/drawing/2014/main" id="{28DD860D-4EE2-4E30-82D8-CAD20D29BCCD}"/>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Tree>
    <p:extLst>
      <p:ext uri="{BB962C8B-B14F-4D97-AF65-F5344CB8AC3E}">
        <p14:creationId xmlns:p14="http://schemas.microsoft.com/office/powerpoint/2010/main" val="237508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162910" y="124164"/>
            <a:ext cx="11866179" cy="1325563"/>
          </a:xfrm>
        </p:spPr>
        <p:txBody>
          <a:bodyPr/>
          <a:lstStyle/>
          <a:p>
            <a:r>
              <a:rPr lang="en-US" dirty="0" err="1"/>
              <a:t>GreenQQ</a:t>
            </a:r>
            <a:r>
              <a:rPr lang="en-US" dirty="0"/>
              <a:t> Step 2: Create Rules (check rule set)</a:t>
            </a:r>
          </a:p>
        </p:txBody>
      </p:sp>
      <p:pic>
        <p:nvPicPr>
          <p:cNvPr id="6" name="Picture 5">
            <a:extLst>
              <a:ext uri="{FF2B5EF4-FFF2-40B4-BE49-F238E27FC236}">
                <a16:creationId xmlns:a16="http://schemas.microsoft.com/office/drawing/2014/main" id="{3E81256F-1111-4E96-9EA0-2394D0812679}"/>
              </a:ext>
            </a:extLst>
          </p:cNvPr>
          <p:cNvPicPr>
            <a:picLocks noChangeAspect="1"/>
          </p:cNvPicPr>
          <p:nvPr/>
        </p:nvPicPr>
        <p:blipFill>
          <a:blip r:embed="rId3"/>
          <a:stretch>
            <a:fillRect/>
          </a:stretch>
        </p:blipFill>
        <p:spPr>
          <a:xfrm>
            <a:off x="162910" y="1073172"/>
            <a:ext cx="11968440" cy="5285587"/>
          </a:xfrm>
          <a:prstGeom prst="rect">
            <a:avLst/>
          </a:prstGeom>
          <a:ln>
            <a:solidFill>
              <a:schemeClr val="tx1"/>
            </a:solidFill>
          </a:ln>
        </p:spPr>
      </p:pic>
    </p:spTree>
    <p:extLst>
      <p:ext uri="{BB962C8B-B14F-4D97-AF65-F5344CB8AC3E}">
        <p14:creationId xmlns:p14="http://schemas.microsoft.com/office/powerpoint/2010/main" val="379751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A0253-9C21-4BE1-8667-3A9D8419E817}"/>
              </a:ext>
            </a:extLst>
          </p:cNvPr>
          <p:cNvPicPr>
            <a:picLocks noChangeAspect="1"/>
          </p:cNvPicPr>
          <p:nvPr/>
        </p:nvPicPr>
        <p:blipFill>
          <a:blip r:embed="rId3"/>
          <a:stretch>
            <a:fillRect/>
          </a:stretch>
        </p:blipFill>
        <p:spPr>
          <a:xfrm>
            <a:off x="252248" y="1073172"/>
            <a:ext cx="11866179" cy="5324085"/>
          </a:xfrm>
          <a:prstGeom prst="rect">
            <a:avLst/>
          </a:prstGeom>
        </p:spPr>
      </p:pic>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162910" y="124164"/>
            <a:ext cx="11866179" cy="1325563"/>
          </a:xfrm>
        </p:spPr>
        <p:txBody>
          <a:bodyPr/>
          <a:lstStyle/>
          <a:p>
            <a:r>
              <a:rPr lang="en-US" dirty="0" err="1"/>
              <a:t>GreenQQ</a:t>
            </a:r>
            <a:r>
              <a:rPr lang="en-US" dirty="0"/>
              <a:t> Step 2: Create Rules (check rule set)</a:t>
            </a:r>
          </a:p>
        </p:txBody>
      </p:sp>
      <p:sp>
        <p:nvSpPr>
          <p:cNvPr id="7" name="TextBox 6">
            <a:extLst>
              <a:ext uri="{FF2B5EF4-FFF2-40B4-BE49-F238E27FC236}">
                <a16:creationId xmlns:a16="http://schemas.microsoft.com/office/drawing/2014/main" id="{9D721EDC-6544-4383-8DBF-A5C021F8C0EE}"/>
              </a:ext>
            </a:extLst>
          </p:cNvPr>
          <p:cNvSpPr txBox="1"/>
          <p:nvPr/>
        </p:nvSpPr>
        <p:spPr>
          <a:xfrm>
            <a:off x="1438277" y="2576928"/>
            <a:ext cx="2018630" cy="276999"/>
          </a:xfrm>
          <a:prstGeom prst="rect">
            <a:avLst/>
          </a:prstGeom>
          <a:solidFill>
            <a:schemeClr val="bg1"/>
          </a:solidFill>
          <a:ln>
            <a:solidFill>
              <a:schemeClr val="tx1"/>
            </a:solidFill>
          </a:ln>
        </p:spPr>
        <p:txBody>
          <a:bodyPr wrap="none" rtlCol="0">
            <a:spAutoFit/>
          </a:bodyPr>
          <a:lstStyle/>
          <a:p>
            <a:r>
              <a:rPr lang="en-US" sz="1200" dirty="0"/>
              <a:t>Margaret, </a:t>
            </a:r>
            <a:r>
              <a:rPr lang="en-US" sz="1200" dirty="0">
                <a:solidFill>
                  <a:srgbClr val="00B050"/>
                </a:solidFill>
              </a:rPr>
              <a:t>6 April </a:t>
            </a:r>
            <a:r>
              <a:rPr lang="en-US" sz="1200" dirty="0">
                <a:solidFill>
                  <a:srgbClr val="FF0000"/>
                </a:solidFill>
              </a:rPr>
              <a:t>1</a:t>
            </a:r>
            <a:r>
              <a:rPr lang="en-US" sz="1200" dirty="0">
                <a:solidFill>
                  <a:srgbClr val="00B050"/>
                </a:solidFill>
              </a:rPr>
              <a:t>679</a:t>
            </a:r>
            <a:r>
              <a:rPr lang="en-US" sz="1200" dirty="0"/>
              <a:t>. ELINE</a:t>
            </a:r>
          </a:p>
        </p:txBody>
      </p:sp>
      <p:sp>
        <p:nvSpPr>
          <p:cNvPr id="8" name="Rectangle 7">
            <a:extLst>
              <a:ext uri="{FF2B5EF4-FFF2-40B4-BE49-F238E27FC236}">
                <a16:creationId xmlns:a16="http://schemas.microsoft.com/office/drawing/2014/main" id="{11C6721F-0C30-407C-9554-5A0836C3FE03}"/>
              </a:ext>
            </a:extLst>
          </p:cNvPr>
          <p:cNvSpPr/>
          <p:nvPr/>
        </p:nvSpPr>
        <p:spPr>
          <a:xfrm>
            <a:off x="8727133" y="185947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51578F-C13D-4B6B-8E2A-E14F680052E8}"/>
              </a:ext>
            </a:extLst>
          </p:cNvPr>
          <p:cNvSpPr/>
          <p:nvPr/>
        </p:nvSpPr>
        <p:spPr>
          <a:xfrm>
            <a:off x="8465427" y="378740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50ADC7-F670-4F0F-BBD6-8B152CB000E8}"/>
              </a:ext>
            </a:extLst>
          </p:cNvPr>
          <p:cNvSpPr/>
          <p:nvPr/>
        </p:nvSpPr>
        <p:spPr>
          <a:xfrm>
            <a:off x="8480666" y="39135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2335F0-B14A-47EA-8B16-AEFE68E0E735}"/>
              </a:ext>
            </a:extLst>
          </p:cNvPr>
          <p:cNvSpPr/>
          <p:nvPr/>
        </p:nvSpPr>
        <p:spPr>
          <a:xfrm>
            <a:off x="8503526" y="498866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7927FC-6254-48C0-8D8D-671760F207DC}"/>
              </a:ext>
            </a:extLst>
          </p:cNvPr>
          <p:cNvSpPr/>
          <p:nvPr/>
        </p:nvSpPr>
        <p:spPr>
          <a:xfrm>
            <a:off x="8633067" y="5956403"/>
            <a:ext cx="629044"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60E05F-0E20-4E0B-ACAD-5C157D9A10AD}"/>
              </a:ext>
            </a:extLst>
          </p:cNvPr>
          <p:cNvSpPr/>
          <p:nvPr/>
        </p:nvSpPr>
        <p:spPr>
          <a:xfrm>
            <a:off x="8694026" y="6082527"/>
            <a:ext cx="696309"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6BE5A30-CC71-499A-9630-3A1A64295E03}"/>
              </a:ext>
            </a:extLst>
          </p:cNvPr>
          <p:cNvGrpSpPr/>
          <p:nvPr/>
        </p:nvGrpSpPr>
        <p:grpSpPr>
          <a:xfrm>
            <a:off x="3546245" y="2576928"/>
            <a:ext cx="1389082" cy="277974"/>
            <a:chOff x="3967848" y="2574420"/>
            <a:chExt cx="1389082" cy="277974"/>
          </a:xfrm>
        </p:grpSpPr>
        <p:sp>
          <p:nvSpPr>
            <p:cNvPr id="15" name="TextBox 14">
              <a:extLst>
                <a:ext uri="{FF2B5EF4-FFF2-40B4-BE49-F238E27FC236}">
                  <a16:creationId xmlns:a16="http://schemas.microsoft.com/office/drawing/2014/main" id="{43F613E3-55B2-4E43-8CC7-221274DEAD59}"/>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6" name="TextBox 15">
              <a:extLst>
                <a:ext uri="{FF2B5EF4-FFF2-40B4-BE49-F238E27FC236}">
                  <a16:creationId xmlns:a16="http://schemas.microsoft.com/office/drawing/2014/main" id="{62015D2C-A95C-42E7-B5B5-13C76C679B88}"/>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Tree>
    <p:extLst>
      <p:ext uri="{BB962C8B-B14F-4D97-AF65-F5344CB8AC3E}">
        <p14:creationId xmlns:p14="http://schemas.microsoft.com/office/powerpoint/2010/main" val="286340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3" name="Picture 2">
            <a:extLst>
              <a:ext uri="{FF2B5EF4-FFF2-40B4-BE49-F238E27FC236}">
                <a16:creationId xmlns:a16="http://schemas.microsoft.com/office/drawing/2014/main" id="{5698A417-AE61-4B4B-A35F-6BC7F4CD1575}"/>
              </a:ext>
            </a:extLst>
          </p:cNvPr>
          <p:cNvPicPr>
            <a:picLocks noChangeAspect="1"/>
          </p:cNvPicPr>
          <p:nvPr/>
        </p:nvPicPr>
        <p:blipFill>
          <a:blip r:embed="rId3"/>
          <a:stretch>
            <a:fillRect/>
          </a:stretch>
        </p:blipFill>
        <p:spPr>
          <a:xfrm>
            <a:off x="231227" y="1331788"/>
            <a:ext cx="11708525" cy="5461380"/>
          </a:xfrm>
          <a:prstGeom prst="rect">
            <a:avLst/>
          </a:prstGeom>
          <a:ln>
            <a:solidFill>
              <a:schemeClr val="tx1"/>
            </a:solidFill>
          </a:ln>
        </p:spPr>
      </p:pic>
      <p:sp>
        <p:nvSpPr>
          <p:cNvPr id="4" name="Rectangle 3">
            <a:extLst>
              <a:ext uri="{FF2B5EF4-FFF2-40B4-BE49-F238E27FC236}">
                <a16:creationId xmlns:a16="http://schemas.microsoft.com/office/drawing/2014/main" id="{98EE2239-9F92-447B-81F8-D3F67F1B6C0A}"/>
              </a:ext>
            </a:extLst>
          </p:cNvPr>
          <p:cNvSpPr/>
          <p:nvPr/>
        </p:nvSpPr>
        <p:spPr>
          <a:xfrm>
            <a:off x="240955" y="1339409"/>
            <a:ext cx="6899147" cy="5451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a:extLst>
              <a:ext uri="{FF2B5EF4-FFF2-40B4-BE49-F238E27FC236}">
                <a16:creationId xmlns:a16="http://schemas.microsoft.com/office/drawing/2014/main" id="{8BDD56D3-291E-4890-B32A-38262816C897}"/>
              </a:ext>
            </a:extLst>
          </p:cNvPr>
          <p:cNvSpPr txBox="1"/>
          <p:nvPr/>
        </p:nvSpPr>
        <p:spPr>
          <a:xfrm>
            <a:off x="275348" y="2525088"/>
            <a:ext cx="498855" cy="276999"/>
          </a:xfrm>
          <a:prstGeom prst="rect">
            <a:avLst/>
          </a:prstGeom>
          <a:noFill/>
          <a:ln>
            <a:solidFill>
              <a:schemeClr val="tx1"/>
            </a:solidFill>
          </a:ln>
        </p:spPr>
        <p:txBody>
          <a:bodyPr wrap="none" rtlCol="0">
            <a:spAutoFit/>
          </a:bodyPr>
          <a:lstStyle/>
          <a:p>
            <a:r>
              <a:rPr lang="en-US" sz="1200" dirty="0"/>
              <a:t>1523</a:t>
            </a:r>
          </a:p>
        </p:txBody>
      </p:sp>
      <p:sp>
        <p:nvSpPr>
          <p:cNvPr id="7" name="TextBox 6">
            <a:extLst>
              <a:ext uri="{FF2B5EF4-FFF2-40B4-BE49-F238E27FC236}">
                <a16:creationId xmlns:a16="http://schemas.microsoft.com/office/drawing/2014/main" id="{3B150206-24D0-4450-A4A3-D4EDB1B7C002}"/>
              </a:ext>
            </a:extLst>
          </p:cNvPr>
          <p:cNvSpPr txBox="1"/>
          <p:nvPr/>
        </p:nvSpPr>
        <p:spPr>
          <a:xfrm>
            <a:off x="778222" y="2518852"/>
            <a:ext cx="558166" cy="276999"/>
          </a:xfrm>
          <a:prstGeom prst="rect">
            <a:avLst/>
          </a:prstGeom>
          <a:noFill/>
          <a:ln>
            <a:solidFill>
              <a:schemeClr val="tx1"/>
            </a:solidFill>
          </a:ln>
        </p:spPr>
        <p:txBody>
          <a:bodyPr wrap="none" rtlCol="0">
            <a:spAutoFit/>
          </a:bodyPr>
          <a:lstStyle/>
          <a:p>
            <a:r>
              <a:rPr lang="en-US" sz="1200" dirty="0"/>
              <a:t>Name</a:t>
            </a:r>
          </a:p>
        </p:txBody>
      </p:sp>
      <p:sp>
        <p:nvSpPr>
          <p:cNvPr id="8" name="TextBox 7">
            <a:extLst>
              <a:ext uri="{FF2B5EF4-FFF2-40B4-BE49-F238E27FC236}">
                <a16:creationId xmlns:a16="http://schemas.microsoft.com/office/drawing/2014/main" id="{69E0FC14-B216-4E0A-8E79-CF7352A99A36}"/>
              </a:ext>
            </a:extLst>
          </p:cNvPr>
          <p:cNvSpPr txBox="1"/>
          <p:nvPr/>
        </p:nvSpPr>
        <p:spPr>
          <a:xfrm>
            <a:off x="5232897" y="2518547"/>
            <a:ext cx="261610" cy="276999"/>
          </a:xfrm>
          <a:prstGeom prst="rect">
            <a:avLst/>
          </a:prstGeom>
          <a:solidFill>
            <a:srgbClr val="FF0000">
              <a:alpha val="35000"/>
            </a:srgbClr>
          </a:solidFill>
          <a:ln>
            <a:solidFill>
              <a:schemeClr val="tx1"/>
            </a:solidFill>
          </a:ln>
        </p:spPr>
        <p:txBody>
          <a:bodyPr wrap="none" rtlCol="0">
            <a:spAutoFit/>
          </a:bodyPr>
          <a:lstStyle/>
          <a:p>
            <a:r>
              <a:rPr lang="en-US" sz="1200" dirty="0"/>
              <a:t>&gt;</a:t>
            </a:r>
          </a:p>
        </p:txBody>
      </p:sp>
      <p:sp>
        <p:nvSpPr>
          <p:cNvPr id="9" name="TextBox 8">
            <a:extLst>
              <a:ext uri="{FF2B5EF4-FFF2-40B4-BE49-F238E27FC236}">
                <a16:creationId xmlns:a16="http://schemas.microsoft.com/office/drawing/2014/main" id="{C44FCB55-58FF-46C5-A460-BC75082D1963}"/>
              </a:ext>
            </a:extLst>
          </p:cNvPr>
          <p:cNvSpPr txBox="1"/>
          <p:nvPr/>
        </p:nvSpPr>
        <p:spPr>
          <a:xfrm>
            <a:off x="1336388" y="2518851"/>
            <a:ext cx="3891365" cy="276999"/>
          </a:xfrm>
          <a:prstGeom prst="rect">
            <a:avLst/>
          </a:prstGeom>
          <a:noFill/>
          <a:ln>
            <a:solidFill>
              <a:schemeClr val="tx1"/>
            </a:solidFill>
          </a:ln>
        </p:spPr>
        <p:txBody>
          <a:bodyPr wrap="square" rtlCol="0">
            <a:spAutoFit/>
          </a:bodyPr>
          <a:lstStyle/>
          <a:p>
            <a:r>
              <a:rPr lang="en-US" sz="1200" dirty="0"/>
              <a:t>. 1753 ELINE SLINE Brown, </a:t>
            </a:r>
            <a:r>
              <a:rPr lang="en-US" sz="1200" dirty="0">
                <a:solidFill>
                  <a:srgbClr val="00B050"/>
                </a:solidFill>
              </a:rPr>
              <a:t>William</a:t>
            </a:r>
            <a:r>
              <a:rPr lang="en-US" sz="1200" dirty="0"/>
              <a:t>, in Kilbarchan, and Sarah </a:t>
            </a:r>
          </a:p>
        </p:txBody>
      </p:sp>
      <p:sp>
        <p:nvSpPr>
          <p:cNvPr id="11" name="Rectangle 10">
            <a:extLst>
              <a:ext uri="{FF2B5EF4-FFF2-40B4-BE49-F238E27FC236}">
                <a16:creationId xmlns:a16="http://schemas.microsoft.com/office/drawing/2014/main" id="{A1768000-5AA0-4008-AEAD-A370C95236EC}"/>
              </a:ext>
            </a:extLst>
          </p:cNvPr>
          <p:cNvSpPr/>
          <p:nvPr/>
        </p:nvSpPr>
        <p:spPr>
          <a:xfrm>
            <a:off x="11414760" y="5852161"/>
            <a:ext cx="491490" cy="12791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7445AA-92CF-469E-8EEF-9CE04CD6473D}"/>
              </a:ext>
            </a:extLst>
          </p:cNvPr>
          <p:cNvSpPr/>
          <p:nvPr/>
        </p:nvSpPr>
        <p:spPr>
          <a:xfrm>
            <a:off x="7266636" y="6009510"/>
            <a:ext cx="2845104" cy="127913"/>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F30E8D-17B1-4065-8234-0108CEE163CA}"/>
              </a:ext>
            </a:extLst>
          </p:cNvPr>
          <p:cNvSpPr/>
          <p:nvPr/>
        </p:nvSpPr>
        <p:spPr>
          <a:xfrm>
            <a:off x="8183880" y="6009510"/>
            <a:ext cx="444554"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E308E0-4DB7-4963-ADAF-72799278E47D}"/>
              </a:ext>
            </a:extLst>
          </p:cNvPr>
          <p:cNvSpPr txBox="1"/>
          <p:nvPr/>
        </p:nvSpPr>
        <p:spPr>
          <a:xfrm>
            <a:off x="282968" y="2918248"/>
            <a:ext cx="341760" cy="276999"/>
          </a:xfrm>
          <a:prstGeom prst="rect">
            <a:avLst/>
          </a:prstGeom>
          <a:noFill/>
          <a:ln>
            <a:solidFill>
              <a:schemeClr val="tx1"/>
            </a:solidFill>
          </a:ln>
        </p:spPr>
        <p:txBody>
          <a:bodyPr wrap="none" rtlCol="0">
            <a:spAutoFit/>
          </a:bodyPr>
          <a:lstStyle/>
          <a:p>
            <a:r>
              <a:rPr lang="en-US" sz="1200" dirty="0"/>
              <a:t>48</a:t>
            </a:r>
          </a:p>
        </p:txBody>
      </p:sp>
      <p:sp>
        <p:nvSpPr>
          <p:cNvPr id="18" name="TextBox 17">
            <a:extLst>
              <a:ext uri="{FF2B5EF4-FFF2-40B4-BE49-F238E27FC236}">
                <a16:creationId xmlns:a16="http://schemas.microsoft.com/office/drawing/2014/main" id="{AD4132EA-EDBA-4040-AF7C-678FD5D68C4E}"/>
              </a:ext>
            </a:extLst>
          </p:cNvPr>
          <p:cNvSpPr txBox="1"/>
          <p:nvPr/>
        </p:nvSpPr>
        <p:spPr>
          <a:xfrm>
            <a:off x="624931" y="2917988"/>
            <a:ext cx="558166" cy="276999"/>
          </a:xfrm>
          <a:prstGeom prst="rect">
            <a:avLst/>
          </a:prstGeom>
          <a:noFill/>
          <a:ln>
            <a:solidFill>
              <a:schemeClr val="tx1"/>
            </a:solidFill>
          </a:ln>
        </p:spPr>
        <p:txBody>
          <a:bodyPr wrap="none" rtlCol="0">
            <a:spAutoFit/>
          </a:bodyPr>
          <a:lstStyle/>
          <a:p>
            <a:r>
              <a:rPr lang="en-US" sz="1200" dirty="0"/>
              <a:t>Name</a:t>
            </a:r>
          </a:p>
        </p:txBody>
      </p:sp>
      <p:sp>
        <p:nvSpPr>
          <p:cNvPr id="19" name="TextBox 18">
            <a:extLst>
              <a:ext uri="{FF2B5EF4-FFF2-40B4-BE49-F238E27FC236}">
                <a16:creationId xmlns:a16="http://schemas.microsoft.com/office/drawing/2014/main" id="{4593A4B2-3422-4CF7-8A00-C70285CC0BE8}"/>
              </a:ext>
            </a:extLst>
          </p:cNvPr>
          <p:cNvSpPr txBox="1"/>
          <p:nvPr/>
        </p:nvSpPr>
        <p:spPr>
          <a:xfrm>
            <a:off x="1183097" y="2917988"/>
            <a:ext cx="3764831" cy="276999"/>
          </a:xfrm>
          <a:prstGeom prst="rect">
            <a:avLst/>
          </a:prstGeom>
          <a:noFill/>
          <a:ln>
            <a:solidFill>
              <a:schemeClr val="tx1"/>
            </a:solidFill>
          </a:ln>
        </p:spPr>
        <p:txBody>
          <a:bodyPr wrap="square" rtlCol="0">
            <a:spAutoFit/>
          </a:bodyPr>
          <a:lstStyle/>
          <a:p>
            <a:r>
              <a:rPr lang="en-US" sz="1200" dirty="0"/>
              <a:t>Feb. 1759. ELINE SLINE </a:t>
            </a:r>
            <a:r>
              <a:rPr lang="en-US" sz="1200" dirty="0" err="1">
                <a:solidFill>
                  <a:srgbClr val="00B050"/>
                </a:solidFill>
              </a:rPr>
              <a:t>Brune</a:t>
            </a:r>
            <a:r>
              <a:rPr lang="en-US" sz="1200" dirty="0"/>
              <a:t>, William ELINE SLINE </a:t>
            </a:r>
            <a:r>
              <a:rPr lang="en-US" sz="1200" dirty="0" err="1"/>
              <a:t>Jeane</a:t>
            </a:r>
            <a:r>
              <a:rPr lang="en-US" sz="1200" dirty="0"/>
              <a:t>,</a:t>
            </a:r>
          </a:p>
        </p:txBody>
      </p:sp>
      <p:sp>
        <p:nvSpPr>
          <p:cNvPr id="5" name="TextBox 4">
            <a:extLst>
              <a:ext uri="{FF2B5EF4-FFF2-40B4-BE49-F238E27FC236}">
                <a16:creationId xmlns:a16="http://schemas.microsoft.com/office/drawing/2014/main" id="{C4BEB66E-431B-4D6C-989D-D9B9FDFE9913}"/>
              </a:ext>
            </a:extLst>
          </p:cNvPr>
          <p:cNvSpPr txBox="1"/>
          <p:nvPr/>
        </p:nvSpPr>
        <p:spPr>
          <a:xfrm>
            <a:off x="4947137" y="2917988"/>
            <a:ext cx="261610" cy="276999"/>
          </a:xfrm>
          <a:prstGeom prst="rect">
            <a:avLst/>
          </a:prstGeom>
          <a:solidFill>
            <a:srgbClr val="FFC000">
              <a:alpha val="35000"/>
            </a:srgbClr>
          </a:solidFill>
          <a:ln>
            <a:solidFill>
              <a:schemeClr val="tx1"/>
            </a:solidFill>
          </a:ln>
        </p:spPr>
        <p:txBody>
          <a:bodyPr wrap="none" rtlCol="0">
            <a:spAutoFit/>
          </a:bodyPr>
          <a:lstStyle/>
          <a:p>
            <a:r>
              <a:rPr lang="en-US" sz="1200" dirty="0"/>
              <a:t>&gt;</a:t>
            </a:r>
          </a:p>
        </p:txBody>
      </p:sp>
      <p:sp>
        <p:nvSpPr>
          <p:cNvPr id="27" name="Rectangle 26">
            <a:extLst>
              <a:ext uri="{FF2B5EF4-FFF2-40B4-BE49-F238E27FC236}">
                <a16:creationId xmlns:a16="http://schemas.microsoft.com/office/drawing/2014/main" id="{8FCB47F7-DB83-465E-BF1D-E7B4E847B0AA}"/>
              </a:ext>
            </a:extLst>
          </p:cNvPr>
          <p:cNvSpPr/>
          <p:nvPr/>
        </p:nvSpPr>
        <p:spPr>
          <a:xfrm>
            <a:off x="7738110" y="6488431"/>
            <a:ext cx="327660" cy="1279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9224F6D-6595-4E3B-9E81-2680BEC5F9F8}"/>
              </a:ext>
            </a:extLst>
          </p:cNvPr>
          <p:cNvSpPr/>
          <p:nvPr/>
        </p:nvSpPr>
        <p:spPr>
          <a:xfrm>
            <a:off x="9342120" y="6360519"/>
            <a:ext cx="2564130"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FC12B3-078E-4402-9919-5E24D374FF1F}"/>
              </a:ext>
            </a:extLst>
          </p:cNvPr>
          <p:cNvSpPr/>
          <p:nvPr/>
        </p:nvSpPr>
        <p:spPr>
          <a:xfrm>
            <a:off x="7266636" y="6488430"/>
            <a:ext cx="4639614" cy="127913"/>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FB04CC-EB67-482F-8224-723CB6715E92}"/>
              </a:ext>
            </a:extLst>
          </p:cNvPr>
          <p:cNvSpPr/>
          <p:nvPr/>
        </p:nvSpPr>
        <p:spPr>
          <a:xfrm>
            <a:off x="7266636" y="6616343"/>
            <a:ext cx="1443024"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871578-8F5E-4AAA-A375-AEA9FBC59D15}"/>
              </a:ext>
            </a:extLst>
          </p:cNvPr>
          <p:cNvSpPr txBox="1"/>
          <p:nvPr/>
        </p:nvSpPr>
        <p:spPr>
          <a:xfrm>
            <a:off x="273443" y="3687153"/>
            <a:ext cx="341760" cy="276999"/>
          </a:xfrm>
          <a:prstGeom prst="rect">
            <a:avLst/>
          </a:prstGeom>
          <a:noFill/>
          <a:ln>
            <a:solidFill>
              <a:schemeClr val="tx1"/>
            </a:solidFill>
          </a:ln>
        </p:spPr>
        <p:txBody>
          <a:bodyPr wrap="none" rtlCol="0">
            <a:spAutoFit/>
          </a:bodyPr>
          <a:lstStyle/>
          <a:p>
            <a:r>
              <a:rPr lang="en-US" sz="1200" dirty="0"/>
              <a:t>18</a:t>
            </a:r>
          </a:p>
        </p:txBody>
      </p:sp>
      <p:sp>
        <p:nvSpPr>
          <p:cNvPr id="38" name="TextBox 37">
            <a:extLst>
              <a:ext uri="{FF2B5EF4-FFF2-40B4-BE49-F238E27FC236}">
                <a16:creationId xmlns:a16="http://schemas.microsoft.com/office/drawing/2014/main" id="{6883972E-02A8-413F-A322-5B33DF0A7D6B}"/>
              </a:ext>
            </a:extLst>
          </p:cNvPr>
          <p:cNvSpPr txBox="1"/>
          <p:nvPr/>
        </p:nvSpPr>
        <p:spPr>
          <a:xfrm>
            <a:off x="615203" y="3691599"/>
            <a:ext cx="558166" cy="276999"/>
          </a:xfrm>
          <a:prstGeom prst="rect">
            <a:avLst/>
          </a:prstGeom>
          <a:noFill/>
          <a:ln>
            <a:solidFill>
              <a:schemeClr val="tx1"/>
            </a:solidFill>
          </a:ln>
        </p:spPr>
        <p:txBody>
          <a:bodyPr wrap="none" rtlCol="0">
            <a:spAutoFit/>
          </a:bodyPr>
          <a:lstStyle/>
          <a:p>
            <a:r>
              <a:rPr lang="en-US" sz="1200" dirty="0"/>
              <a:t>Name</a:t>
            </a:r>
          </a:p>
        </p:txBody>
      </p:sp>
      <p:sp>
        <p:nvSpPr>
          <p:cNvPr id="39" name="TextBox 38">
            <a:extLst>
              <a:ext uri="{FF2B5EF4-FFF2-40B4-BE49-F238E27FC236}">
                <a16:creationId xmlns:a16="http://schemas.microsoft.com/office/drawing/2014/main" id="{A88A6DFC-6A3E-41A5-8B75-337EE9CC43D5}"/>
              </a:ext>
            </a:extLst>
          </p:cNvPr>
          <p:cNvSpPr txBox="1"/>
          <p:nvPr/>
        </p:nvSpPr>
        <p:spPr>
          <a:xfrm>
            <a:off x="1173369" y="3691599"/>
            <a:ext cx="3655696" cy="276999"/>
          </a:xfrm>
          <a:prstGeom prst="rect">
            <a:avLst/>
          </a:prstGeom>
          <a:noFill/>
          <a:ln>
            <a:solidFill>
              <a:schemeClr val="tx1"/>
            </a:solidFill>
          </a:ln>
        </p:spPr>
        <p:txBody>
          <a:bodyPr wrap="square" rtlCol="0">
            <a:spAutoFit/>
          </a:bodyPr>
          <a:lstStyle/>
          <a:p>
            <a:r>
              <a:rPr lang="en-US" sz="1200" dirty="0"/>
              <a:t>Robert, in </a:t>
            </a:r>
            <a:r>
              <a:rPr lang="en-US" sz="1200" dirty="0" err="1"/>
              <a:t>Hilhead</a:t>
            </a:r>
            <a:r>
              <a:rPr lang="en-US" sz="1200" dirty="0"/>
              <a:t> ELINE SLINE </a:t>
            </a:r>
            <a:r>
              <a:rPr lang="en-US" sz="1200" dirty="0">
                <a:solidFill>
                  <a:srgbClr val="00B050"/>
                </a:solidFill>
              </a:rPr>
              <a:t>James</a:t>
            </a:r>
            <a:r>
              <a:rPr lang="en-US" sz="1200" dirty="0"/>
              <a:t> (daughter), 8 June</a:t>
            </a:r>
          </a:p>
        </p:txBody>
      </p:sp>
      <p:sp>
        <p:nvSpPr>
          <p:cNvPr id="40" name="TextBox 39">
            <a:extLst>
              <a:ext uri="{FF2B5EF4-FFF2-40B4-BE49-F238E27FC236}">
                <a16:creationId xmlns:a16="http://schemas.microsoft.com/office/drawing/2014/main" id="{9E030610-582E-45BF-98EF-F2E1DF2D7BD1}"/>
              </a:ext>
            </a:extLst>
          </p:cNvPr>
          <p:cNvSpPr txBox="1"/>
          <p:nvPr/>
        </p:nvSpPr>
        <p:spPr>
          <a:xfrm>
            <a:off x="4824981" y="3688917"/>
            <a:ext cx="261610" cy="276999"/>
          </a:xfrm>
          <a:prstGeom prst="rect">
            <a:avLst/>
          </a:prstGeom>
          <a:solidFill>
            <a:srgbClr val="00B0F0">
              <a:alpha val="35000"/>
            </a:srgbClr>
          </a:solidFill>
          <a:ln>
            <a:solidFill>
              <a:schemeClr val="tx1"/>
            </a:solidFill>
          </a:ln>
        </p:spPr>
        <p:txBody>
          <a:bodyPr wrap="none" rtlCol="0">
            <a:spAutoFit/>
          </a:bodyPr>
          <a:lstStyle/>
          <a:p>
            <a:r>
              <a:rPr lang="en-US" sz="1200" dirty="0"/>
              <a:t>&gt;</a:t>
            </a:r>
          </a:p>
        </p:txBody>
      </p:sp>
      <p:sp>
        <p:nvSpPr>
          <p:cNvPr id="44" name="Rectangle 43">
            <a:extLst>
              <a:ext uri="{FF2B5EF4-FFF2-40B4-BE49-F238E27FC236}">
                <a16:creationId xmlns:a16="http://schemas.microsoft.com/office/drawing/2014/main" id="{E3BFA0CA-FC8A-410C-BC83-9659A6D11883}"/>
              </a:ext>
            </a:extLst>
          </p:cNvPr>
          <p:cNvSpPr/>
          <p:nvPr/>
        </p:nvSpPr>
        <p:spPr>
          <a:xfrm>
            <a:off x="8417587" y="2487915"/>
            <a:ext cx="338441"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F546B6A-1E0E-4B0B-BA91-E0492A95F78D}"/>
              </a:ext>
            </a:extLst>
          </p:cNvPr>
          <p:cNvSpPr/>
          <p:nvPr/>
        </p:nvSpPr>
        <p:spPr>
          <a:xfrm>
            <a:off x="7266636" y="2487915"/>
            <a:ext cx="255434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980B203-48EE-45FE-88A8-AA93B0F2FF62}"/>
              </a:ext>
            </a:extLst>
          </p:cNvPr>
          <p:cNvSpPr/>
          <p:nvPr/>
        </p:nvSpPr>
        <p:spPr>
          <a:xfrm>
            <a:off x="8294370" y="2360003"/>
            <a:ext cx="360209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30E0ACC-1779-4C78-95F4-BEEFD5AFF5A7}"/>
              </a:ext>
            </a:extLst>
          </p:cNvPr>
          <p:cNvGrpSpPr/>
          <p:nvPr/>
        </p:nvGrpSpPr>
        <p:grpSpPr>
          <a:xfrm>
            <a:off x="5142545" y="3693683"/>
            <a:ext cx="1215899" cy="276999"/>
            <a:chOff x="5883029" y="3317123"/>
            <a:chExt cx="1215899" cy="276999"/>
          </a:xfrm>
        </p:grpSpPr>
        <p:sp>
          <p:nvSpPr>
            <p:cNvPr id="49" name="TextBox 48">
              <a:extLst>
                <a:ext uri="{FF2B5EF4-FFF2-40B4-BE49-F238E27FC236}">
                  <a16:creationId xmlns:a16="http://schemas.microsoft.com/office/drawing/2014/main" id="{7156FCEC-F732-42B3-8A4E-D1872EEC688D}"/>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0" name="TextBox 49">
              <a:extLst>
                <a:ext uri="{FF2B5EF4-FFF2-40B4-BE49-F238E27FC236}">
                  <a16:creationId xmlns:a16="http://schemas.microsoft.com/office/drawing/2014/main" id="{9788FECC-354A-4B60-8AEC-B3F4725ECEC6}"/>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1" name="Group 50">
            <a:extLst>
              <a:ext uri="{FF2B5EF4-FFF2-40B4-BE49-F238E27FC236}">
                <a16:creationId xmlns:a16="http://schemas.microsoft.com/office/drawing/2014/main" id="{9FF2B177-0FD9-4D08-8160-A6E8D594829F}"/>
              </a:ext>
            </a:extLst>
          </p:cNvPr>
          <p:cNvGrpSpPr/>
          <p:nvPr/>
        </p:nvGrpSpPr>
        <p:grpSpPr>
          <a:xfrm>
            <a:off x="5292977" y="2917988"/>
            <a:ext cx="1215899" cy="276999"/>
            <a:chOff x="5883029" y="3317123"/>
            <a:chExt cx="1215899" cy="276999"/>
          </a:xfrm>
        </p:grpSpPr>
        <p:sp>
          <p:nvSpPr>
            <p:cNvPr id="52" name="TextBox 51">
              <a:extLst>
                <a:ext uri="{FF2B5EF4-FFF2-40B4-BE49-F238E27FC236}">
                  <a16:creationId xmlns:a16="http://schemas.microsoft.com/office/drawing/2014/main" id="{92728F1C-00B5-4553-9D2C-D4CC61530AE1}"/>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3" name="TextBox 52">
              <a:extLst>
                <a:ext uri="{FF2B5EF4-FFF2-40B4-BE49-F238E27FC236}">
                  <a16:creationId xmlns:a16="http://schemas.microsoft.com/office/drawing/2014/main" id="{25E51BE9-4A72-4F9E-8814-D74659E1366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4" name="Group 53">
            <a:extLst>
              <a:ext uri="{FF2B5EF4-FFF2-40B4-BE49-F238E27FC236}">
                <a16:creationId xmlns:a16="http://schemas.microsoft.com/office/drawing/2014/main" id="{BBCAA39A-4710-4F59-BAEE-655348FBDC51}"/>
              </a:ext>
            </a:extLst>
          </p:cNvPr>
          <p:cNvGrpSpPr/>
          <p:nvPr/>
        </p:nvGrpSpPr>
        <p:grpSpPr>
          <a:xfrm>
            <a:off x="5580367" y="2515383"/>
            <a:ext cx="1215899" cy="276999"/>
            <a:chOff x="5883029" y="3317123"/>
            <a:chExt cx="1215899" cy="276999"/>
          </a:xfrm>
        </p:grpSpPr>
        <p:sp>
          <p:nvSpPr>
            <p:cNvPr id="55" name="TextBox 54">
              <a:extLst>
                <a:ext uri="{FF2B5EF4-FFF2-40B4-BE49-F238E27FC236}">
                  <a16:creationId xmlns:a16="http://schemas.microsoft.com/office/drawing/2014/main" id="{E4CF5158-EFDA-49FE-B835-E77F4DF33BE9}"/>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6" name="TextBox 55">
              <a:extLst>
                <a:ext uri="{FF2B5EF4-FFF2-40B4-BE49-F238E27FC236}">
                  <a16:creationId xmlns:a16="http://schemas.microsoft.com/office/drawing/2014/main" id="{20966039-836F-412F-8B03-B0693AEFFB85}"/>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57" name="TextBox 56">
            <a:extLst>
              <a:ext uri="{FF2B5EF4-FFF2-40B4-BE49-F238E27FC236}">
                <a16:creationId xmlns:a16="http://schemas.microsoft.com/office/drawing/2014/main" id="{2A0ED9F6-5D15-4996-B226-A2646184CDEF}"/>
              </a:ext>
            </a:extLst>
          </p:cNvPr>
          <p:cNvSpPr txBox="1"/>
          <p:nvPr/>
        </p:nvSpPr>
        <p:spPr>
          <a:xfrm>
            <a:off x="284325" y="3291081"/>
            <a:ext cx="341760" cy="276999"/>
          </a:xfrm>
          <a:prstGeom prst="rect">
            <a:avLst/>
          </a:prstGeom>
          <a:noFill/>
          <a:ln>
            <a:solidFill>
              <a:schemeClr val="tx1"/>
            </a:solidFill>
          </a:ln>
        </p:spPr>
        <p:txBody>
          <a:bodyPr wrap="none" rtlCol="0">
            <a:spAutoFit/>
          </a:bodyPr>
          <a:lstStyle/>
          <a:p>
            <a:r>
              <a:rPr lang="en-US" sz="1200" dirty="0"/>
              <a:t>19</a:t>
            </a:r>
          </a:p>
        </p:txBody>
      </p:sp>
      <p:sp>
        <p:nvSpPr>
          <p:cNvPr id="58" name="TextBox 57">
            <a:extLst>
              <a:ext uri="{FF2B5EF4-FFF2-40B4-BE49-F238E27FC236}">
                <a16:creationId xmlns:a16="http://schemas.microsoft.com/office/drawing/2014/main" id="{30C6CA92-9B03-4250-981F-4B6607FA5341}"/>
              </a:ext>
            </a:extLst>
          </p:cNvPr>
          <p:cNvSpPr txBox="1"/>
          <p:nvPr/>
        </p:nvSpPr>
        <p:spPr>
          <a:xfrm>
            <a:off x="626085" y="3291080"/>
            <a:ext cx="558166" cy="276999"/>
          </a:xfrm>
          <a:prstGeom prst="rect">
            <a:avLst/>
          </a:prstGeom>
          <a:noFill/>
          <a:ln>
            <a:solidFill>
              <a:schemeClr val="tx1"/>
            </a:solidFill>
          </a:ln>
        </p:spPr>
        <p:txBody>
          <a:bodyPr wrap="none" rtlCol="0">
            <a:spAutoFit/>
          </a:bodyPr>
          <a:lstStyle/>
          <a:p>
            <a:r>
              <a:rPr lang="en-US" sz="1200" dirty="0"/>
              <a:t>Name</a:t>
            </a:r>
          </a:p>
        </p:txBody>
      </p:sp>
      <p:sp>
        <p:nvSpPr>
          <p:cNvPr id="59" name="TextBox 58">
            <a:extLst>
              <a:ext uri="{FF2B5EF4-FFF2-40B4-BE49-F238E27FC236}">
                <a16:creationId xmlns:a16="http://schemas.microsoft.com/office/drawing/2014/main" id="{B447DBF9-285E-49D2-9078-530EB19E145C}"/>
              </a:ext>
            </a:extLst>
          </p:cNvPr>
          <p:cNvSpPr txBox="1"/>
          <p:nvPr/>
        </p:nvSpPr>
        <p:spPr>
          <a:xfrm>
            <a:off x="4796642" y="3291078"/>
            <a:ext cx="261610" cy="276999"/>
          </a:xfrm>
          <a:prstGeom prst="rect">
            <a:avLst/>
          </a:prstGeom>
          <a:noFill/>
          <a:ln>
            <a:solidFill>
              <a:schemeClr val="tx1"/>
            </a:solidFill>
          </a:ln>
        </p:spPr>
        <p:txBody>
          <a:bodyPr wrap="none" rtlCol="0">
            <a:spAutoFit/>
          </a:bodyPr>
          <a:lstStyle/>
          <a:p>
            <a:r>
              <a:rPr lang="en-US" sz="1200" dirty="0"/>
              <a:t>&gt;</a:t>
            </a:r>
          </a:p>
        </p:txBody>
      </p:sp>
      <p:grpSp>
        <p:nvGrpSpPr>
          <p:cNvPr id="61" name="Group 60">
            <a:extLst>
              <a:ext uri="{FF2B5EF4-FFF2-40B4-BE49-F238E27FC236}">
                <a16:creationId xmlns:a16="http://schemas.microsoft.com/office/drawing/2014/main" id="{C0954411-3ACB-4B76-AB2C-B83184A9AA9A}"/>
              </a:ext>
            </a:extLst>
          </p:cNvPr>
          <p:cNvGrpSpPr/>
          <p:nvPr/>
        </p:nvGrpSpPr>
        <p:grpSpPr>
          <a:xfrm>
            <a:off x="5131988" y="3291078"/>
            <a:ext cx="1215899" cy="276999"/>
            <a:chOff x="5883029" y="3317123"/>
            <a:chExt cx="1215899" cy="276999"/>
          </a:xfrm>
        </p:grpSpPr>
        <p:sp>
          <p:nvSpPr>
            <p:cNvPr id="62" name="TextBox 61">
              <a:extLst>
                <a:ext uri="{FF2B5EF4-FFF2-40B4-BE49-F238E27FC236}">
                  <a16:creationId xmlns:a16="http://schemas.microsoft.com/office/drawing/2014/main" id="{7E0BACB2-AC8E-414A-8ADD-D824BE237E65}"/>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63" name="TextBox 62">
              <a:extLst>
                <a:ext uri="{FF2B5EF4-FFF2-40B4-BE49-F238E27FC236}">
                  <a16:creationId xmlns:a16="http://schemas.microsoft.com/office/drawing/2014/main" id="{28E4DDE8-B247-4C39-9EEC-71B68BA458B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47" name="TextBox 46">
            <a:extLst>
              <a:ext uri="{FF2B5EF4-FFF2-40B4-BE49-F238E27FC236}">
                <a16:creationId xmlns:a16="http://schemas.microsoft.com/office/drawing/2014/main" id="{326146F4-AF1F-4D0C-B5C1-DDD3C0892D5D}"/>
              </a:ext>
            </a:extLst>
          </p:cNvPr>
          <p:cNvSpPr txBox="1"/>
          <p:nvPr/>
        </p:nvSpPr>
        <p:spPr>
          <a:xfrm>
            <a:off x="1183098" y="3292074"/>
            <a:ext cx="3603220" cy="283626"/>
          </a:xfrm>
          <a:prstGeom prst="rect">
            <a:avLst/>
          </a:prstGeom>
          <a:noFill/>
          <a:ln>
            <a:solidFill>
              <a:schemeClr val="tx1"/>
            </a:solidFill>
          </a:ln>
        </p:spPr>
        <p:txBody>
          <a:bodyPr wrap="square" rtlCol="0">
            <a:spAutoFit/>
          </a:bodyPr>
          <a:lstStyle/>
          <a:p>
            <a:r>
              <a:rPr lang="en-US" sz="1200" dirty="0"/>
              <a:t>Oct. 1752. ELINE SLINE </a:t>
            </a:r>
            <a:r>
              <a:rPr lang="en-US" sz="1200" dirty="0">
                <a:solidFill>
                  <a:srgbClr val="00B050"/>
                </a:solidFill>
              </a:rPr>
              <a:t>Napier</a:t>
            </a:r>
            <a:r>
              <a:rPr lang="en-US" sz="1200" dirty="0"/>
              <a:t> and William, </a:t>
            </a:r>
            <a:r>
              <a:rPr lang="en-US" sz="1200" dirty="0">
                <a:solidFill>
                  <a:srgbClr val="FF0000"/>
                </a:solidFill>
              </a:rPr>
              <a:t>born</a:t>
            </a:r>
            <a:r>
              <a:rPr lang="en-US" sz="1200" dirty="0"/>
              <a:t> 8 Feb</a:t>
            </a:r>
          </a:p>
        </p:txBody>
      </p:sp>
    </p:spTree>
    <p:extLst>
      <p:ext uri="{BB962C8B-B14F-4D97-AF65-F5344CB8AC3E}">
        <p14:creationId xmlns:p14="http://schemas.microsoft.com/office/powerpoint/2010/main" val="232524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Edit Candidate Rules</a:t>
            </a:r>
          </a:p>
        </p:txBody>
      </p:sp>
      <p:pic>
        <p:nvPicPr>
          <p:cNvPr id="10" name="Picture 9">
            <a:extLst>
              <a:ext uri="{FF2B5EF4-FFF2-40B4-BE49-F238E27FC236}">
                <a16:creationId xmlns:a16="http://schemas.microsoft.com/office/drawing/2014/main" id="{EDEC1FBE-2011-409A-95DD-E29FDAEFABAE}"/>
              </a:ext>
            </a:extLst>
          </p:cNvPr>
          <p:cNvPicPr>
            <a:picLocks noChangeAspect="1"/>
          </p:cNvPicPr>
          <p:nvPr/>
        </p:nvPicPr>
        <p:blipFill>
          <a:blip r:embed="rId3"/>
          <a:stretch>
            <a:fillRect/>
          </a:stretch>
        </p:blipFill>
        <p:spPr>
          <a:xfrm>
            <a:off x="0" y="1060386"/>
            <a:ext cx="12000089" cy="5732782"/>
          </a:xfrm>
          <a:prstGeom prst="rect">
            <a:avLst/>
          </a:prstGeom>
          <a:ln>
            <a:solidFill>
              <a:schemeClr val="tx1"/>
            </a:solidFill>
          </a:ln>
        </p:spPr>
      </p:pic>
      <p:sp>
        <p:nvSpPr>
          <p:cNvPr id="14" name="Rectangle 13">
            <a:extLst>
              <a:ext uri="{FF2B5EF4-FFF2-40B4-BE49-F238E27FC236}">
                <a16:creationId xmlns:a16="http://schemas.microsoft.com/office/drawing/2014/main" id="{89228659-D99F-464E-BC53-42D28862F204}"/>
              </a:ext>
            </a:extLst>
          </p:cNvPr>
          <p:cNvSpPr/>
          <p:nvPr/>
        </p:nvSpPr>
        <p:spPr>
          <a:xfrm>
            <a:off x="0" y="1964267"/>
            <a:ext cx="7089422" cy="482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4B624F75-1700-499C-9396-D4AF750B12A9}"/>
              </a:ext>
            </a:extLst>
          </p:cNvPr>
          <p:cNvGrpSpPr/>
          <p:nvPr/>
        </p:nvGrpSpPr>
        <p:grpSpPr>
          <a:xfrm>
            <a:off x="2050169" y="3151025"/>
            <a:ext cx="1389082" cy="277974"/>
            <a:chOff x="3967848" y="2574420"/>
            <a:chExt cx="1389082" cy="277974"/>
          </a:xfrm>
        </p:grpSpPr>
        <p:sp>
          <p:nvSpPr>
            <p:cNvPr id="59" name="TextBox 58">
              <a:extLst>
                <a:ext uri="{FF2B5EF4-FFF2-40B4-BE49-F238E27FC236}">
                  <a16:creationId xmlns:a16="http://schemas.microsoft.com/office/drawing/2014/main" id="{29DFA1AD-AB12-46AB-BA43-6F21B752CDD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60" name="TextBox 59">
              <a:extLst>
                <a:ext uri="{FF2B5EF4-FFF2-40B4-BE49-F238E27FC236}">
                  <a16:creationId xmlns:a16="http://schemas.microsoft.com/office/drawing/2014/main" id="{B5471A1A-E2BC-4342-AE5A-4BBE31FAC0B5}"/>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
        <p:nvSpPr>
          <p:cNvPr id="15" name="Rectangle 14">
            <a:extLst>
              <a:ext uri="{FF2B5EF4-FFF2-40B4-BE49-F238E27FC236}">
                <a16:creationId xmlns:a16="http://schemas.microsoft.com/office/drawing/2014/main" id="{37EDED40-00C7-4455-9532-49664B1EF2D8}"/>
              </a:ext>
            </a:extLst>
          </p:cNvPr>
          <p:cNvSpPr/>
          <p:nvPr/>
        </p:nvSpPr>
        <p:spPr>
          <a:xfrm>
            <a:off x="8389088" y="1964267"/>
            <a:ext cx="404038" cy="130347"/>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20CCE32-778E-4AFD-B540-61AE37C92D3D}"/>
              </a:ext>
            </a:extLst>
          </p:cNvPr>
          <p:cNvSpPr txBox="1"/>
          <p:nvPr/>
        </p:nvSpPr>
        <p:spPr>
          <a:xfrm>
            <a:off x="191911" y="3152000"/>
            <a:ext cx="1791913" cy="276999"/>
          </a:xfrm>
          <a:prstGeom prst="rect">
            <a:avLst/>
          </a:prstGeom>
          <a:noFill/>
          <a:ln>
            <a:solidFill>
              <a:schemeClr val="tx1"/>
            </a:solidFill>
          </a:ln>
        </p:spPr>
        <p:txBody>
          <a:bodyPr wrap="square" rtlCol="0">
            <a:spAutoFit/>
          </a:bodyPr>
          <a:lstStyle/>
          <a:p>
            <a:r>
              <a:rPr lang="en-US" sz="1200" dirty="0"/>
              <a:t>SLINE </a:t>
            </a:r>
            <a:r>
              <a:rPr lang="en-US" sz="1200" dirty="0">
                <a:solidFill>
                  <a:srgbClr val="00B050"/>
                </a:solidFill>
              </a:rPr>
              <a:t>James</a:t>
            </a:r>
            <a:r>
              <a:rPr lang="en-US" sz="1200" dirty="0"/>
              <a:t> (daughter), 8                                                </a:t>
            </a:r>
          </a:p>
        </p:txBody>
      </p:sp>
    </p:spTree>
    <p:extLst>
      <p:ext uri="{BB962C8B-B14F-4D97-AF65-F5344CB8AC3E}">
        <p14:creationId xmlns:p14="http://schemas.microsoft.com/office/powerpoint/2010/main" val="367448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2192</TotalTime>
  <Words>3124</Words>
  <Application>Microsoft Office PowerPoint</Application>
  <PresentationFormat>Widescreen</PresentationFormat>
  <Paragraphs>115</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GreenQQ Interface Proposal</vt:lpstr>
      <vt:lpstr>Objectives</vt:lpstr>
      <vt:lpstr>GreenQQ Step 1: Specify the Classes</vt:lpstr>
      <vt:lpstr>GreenQQ Step 2: Create Rules</vt:lpstr>
      <vt:lpstr>GreenQQ Step 2: Create Rules</vt:lpstr>
      <vt:lpstr>GreenQQ Step 2: Create Rules (check rule set)</vt:lpstr>
      <vt:lpstr>GreenQQ Step 2: Create Rules (check rule set)</vt:lpstr>
      <vt:lpstr>GreenQQ Step 3: Edit Candidate Rules</vt:lpstr>
      <vt:lpstr>GreenQQ Step 3: Edit Candidate Rules</vt:lpstr>
      <vt:lpstr>GreenQQ Step 3: Edit Candidate Rules</vt:lpstr>
      <vt:lpstr>GreenQQ Step 3: Edit Candidate Rules</vt:lpstr>
      <vt:lpstr>Post Mock-up Comments (foreseen code changes)</vt:lpstr>
      <vt:lpstr>Post Mock-up Comments (ideas for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GreenQQ Interface Proposal</dc:title>
  <dc:creator>David Wayne Embley</dc:creator>
  <cp:lastModifiedBy>David Wayne Embley</cp:lastModifiedBy>
  <cp:revision>111</cp:revision>
  <dcterms:created xsi:type="dcterms:W3CDTF">2018-02-01T16:17:07Z</dcterms:created>
  <dcterms:modified xsi:type="dcterms:W3CDTF">2018-02-05T21:14:11Z</dcterms:modified>
</cp:coreProperties>
</file>